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3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4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5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6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7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8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9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0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1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2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24"/>
  </p:notesMasterIdLst>
  <p:handoutMasterIdLst>
    <p:handoutMasterId r:id="rId25"/>
  </p:handoutMasterIdLst>
  <p:sldIdLst>
    <p:sldId id="277" r:id="rId2"/>
    <p:sldId id="333" r:id="rId3"/>
    <p:sldId id="399" r:id="rId4"/>
    <p:sldId id="441" r:id="rId5"/>
    <p:sldId id="442" r:id="rId6"/>
    <p:sldId id="443" r:id="rId7"/>
    <p:sldId id="448" r:id="rId8"/>
    <p:sldId id="422" r:id="rId9"/>
    <p:sldId id="432" r:id="rId10"/>
    <p:sldId id="429" r:id="rId11"/>
    <p:sldId id="430" r:id="rId12"/>
    <p:sldId id="431" r:id="rId13"/>
    <p:sldId id="437" r:id="rId14"/>
    <p:sldId id="428" r:id="rId15"/>
    <p:sldId id="444" r:id="rId16"/>
    <p:sldId id="438" r:id="rId17"/>
    <p:sldId id="445" r:id="rId18"/>
    <p:sldId id="439" r:id="rId19"/>
    <p:sldId id="440" r:id="rId20"/>
    <p:sldId id="447" r:id="rId21"/>
    <p:sldId id="449" r:id="rId22"/>
    <p:sldId id="41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916"/>
    <a:srgbClr val="E2FEFF"/>
    <a:srgbClr val="3986F7"/>
    <a:srgbClr val="31B5FF"/>
    <a:srgbClr val="A1EBFF"/>
    <a:srgbClr val="A4DDD7"/>
    <a:srgbClr val="007C6F"/>
    <a:srgbClr val="14A193"/>
    <a:srgbClr val="005C52"/>
    <a:srgbClr val="F8F4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0670" autoAdjust="0"/>
  </p:normalViewPr>
  <p:slideViewPr>
    <p:cSldViewPr snapToGrid="0">
      <p:cViewPr varScale="1">
        <p:scale>
          <a:sx n="60" d="100"/>
          <a:sy n="60" d="100"/>
        </p:scale>
        <p:origin x="1574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BD9F06-0493-4B61-B397-8B9D088EB516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7628F0C0-5BB8-4DED-BAA9-FC1612F3E5DB}" type="pres">
      <dgm:prSet presAssocID="{2ABD9F06-0493-4B61-B397-8B9D088EB516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A30D96A3-3B58-4B4A-9A83-6D7A90E38423}" type="presOf" srcId="{2ABD9F06-0493-4B61-B397-8B9D088EB516}" destId="{7628F0C0-5BB8-4DED-BAA9-FC1612F3E5DB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6417AF3-C32B-49C4-9A0C-C4CDD17D134F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F357D62-C27E-47DF-A1F8-90FDFA3A1BD0}">
      <dgm:prSet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r>
            <a:rPr lang="en-IN" sz="2200" b="1" dirty="0"/>
            <a:t>RESEARCH OBJECTIVE</a:t>
          </a:r>
          <a:endParaRPr lang="en-IN" sz="2200" dirty="0"/>
        </a:p>
      </dgm:t>
    </dgm:pt>
    <dgm:pt modelId="{32EF85C9-4661-46F7-B7EE-B14D40B9BFC9}" type="parTrans" cxnId="{BB875EB9-4A4C-4CE8-A19D-D47C400FF395}">
      <dgm:prSet/>
      <dgm:spPr/>
      <dgm:t>
        <a:bodyPr/>
        <a:lstStyle/>
        <a:p>
          <a:endParaRPr lang="en-IN"/>
        </a:p>
      </dgm:t>
    </dgm:pt>
    <dgm:pt modelId="{4FF8C9BD-4C4E-4BDD-8143-CABA0CDD3E34}" type="sibTrans" cxnId="{BB875EB9-4A4C-4CE8-A19D-D47C400FF395}">
      <dgm:prSet/>
      <dgm:spPr/>
      <dgm:t>
        <a:bodyPr/>
        <a:lstStyle/>
        <a:p>
          <a:endParaRPr lang="en-IN"/>
        </a:p>
      </dgm:t>
    </dgm:pt>
    <dgm:pt modelId="{2B1AE01F-DC99-42F7-A183-5FDDBE9DDA00}" type="pres">
      <dgm:prSet presAssocID="{96417AF3-C32B-49C4-9A0C-C4CDD17D134F}" presName="linear" presStyleCnt="0">
        <dgm:presLayoutVars>
          <dgm:animLvl val="lvl"/>
          <dgm:resizeHandles val="exact"/>
        </dgm:presLayoutVars>
      </dgm:prSet>
      <dgm:spPr/>
    </dgm:pt>
    <dgm:pt modelId="{12FABE24-2023-42EC-8C39-CAB7DADE25A7}" type="pres">
      <dgm:prSet presAssocID="{5F357D62-C27E-47DF-A1F8-90FDFA3A1BD0}" presName="parentText" presStyleLbl="node1" presStyleIdx="0" presStyleCnt="1" custLinFactNeighborX="39316" custLinFactNeighborY="17349">
        <dgm:presLayoutVars>
          <dgm:chMax val="0"/>
          <dgm:bulletEnabled val="1"/>
        </dgm:presLayoutVars>
      </dgm:prSet>
      <dgm:spPr/>
    </dgm:pt>
  </dgm:ptLst>
  <dgm:cxnLst>
    <dgm:cxn modelId="{024C361D-5E3C-4FCE-A3F3-ACAA90ED6E97}" type="presOf" srcId="{96417AF3-C32B-49C4-9A0C-C4CDD17D134F}" destId="{2B1AE01F-DC99-42F7-A183-5FDDBE9DDA00}" srcOrd="0" destOrd="0" presId="urn:microsoft.com/office/officeart/2005/8/layout/vList2"/>
    <dgm:cxn modelId="{BB875EB9-4A4C-4CE8-A19D-D47C400FF395}" srcId="{96417AF3-C32B-49C4-9A0C-C4CDD17D134F}" destId="{5F357D62-C27E-47DF-A1F8-90FDFA3A1BD0}" srcOrd="0" destOrd="0" parTransId="{32EF85C9-4661-46F7-B7EE-B14D40B9BFC9}" sibTransId="{4FF8C9BD-4C4E-4BDD-8143-CABA0CDD3E34}"/>
    <dgm:cxn modelId="{6AE156CC-206C-46F2-A174-BA41F5816B32}" type="presOf" srcId="{5F357D62-C27E-47DF-A1F8-90FDFA3A1BD0}" destId="{12FABE24-2023-42EC-8C39-CAB7DADE25A7}" srcOrd="0" destOrd="0" presId="urn:microsoft.com/office/officeart/2005/8/layout/vList2"/>
    <dgm:cxn modelId="{9654D0DB-2F18-40FE-B4A1-DEC7C84338CB}" type="presParOf" srcId="{2B1AE01F-DC99-42F7-A183-5FDDBE9DDA00}" destId="{12FABE24-2023-42EC-8C39-CAB7DADE25A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CA268909-D2F9-4A8B-B8D2-F1541FBF21D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EE6D3B4-E957-4A73-B84C-0A064FEAF019}">
      <dgm:prSet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n-US" sz="2000" b="0" i="0" dirty="0">
              <a:effectLst/>
              <a:latin typeface="+mn-lt"/>
              <a:ea typeface="Yu Gothic" panose="020B0400000000000000" pitchFamily="34" charset="-128"/>
            </a:rPr>
            <a:t>EVALUATION METRICS</a:t>
          </a:r>
          <a:endParaRPr lang="en-IN" sz="2000" b="1" dirty="0">
            <a:latin typeface="+mn-lt"/>
            <a:ea typeface="Yu Gothic" panose="020B0400000000000000" pitchFamily="34" charset="-128"/>
          </a:endParaRPr>
        </a:p>
      </dgm:t>
    </dgm:pt>
    <dgm:pt modelId="{41AB220E-62FE-4A4D-8523-F2F364F08C0C}" type="parTrans" cxnId="{A4BE16A4-F15F-4D02-8E15-3FEF911D6959}">
      <dgm:prSet/>
      <dgm:spPr/>
      <dgm:t>
        <a:bodyPr/>
        <a:lstStyle/>
        <a:p>
          <a:endParaRPr lang="en-IN"/>
        </a:p>
      </dgm:t>
    </dgm:pt>
    <dgm:pt modelId="{B65BB729-BD75-4735-AF14-F77718996191}" type="sibTrans" cxnId="{A4BE16A4-F15F-4D02-8E15-3FEF911D6959}">
      <dgm:prSet/>
      <dgm:spPr/>
      <dgm:t>
        <a:bodyPr/>
        <a:lstStyle/>
        <a:p>
          <a:endParaRPr lang="en-IN"/>
        </a:p>
      </dgm:t>
    </dgm:pt>
    <dgm:pt modelId="{35EF147E-4223-46B0-899D-3922768B4EE5}" type="pres">
      <dgm:prSet presAssocID="{CA268909-D2F9-4A8B-B8D2-F1541FBF21DE}" presName="linear" presStyleCnt="0">
        <dgm:presLayoutVars>
          <dgm:animLvl val="lvl"/>
          <dgm:resizeHandles val="exact"/>
        </dgm:presLayoutVars>
      </dgm:prSet>
      <dgm:spPr/>
    </dgm:pt>
    <dgm:pt modelId="{3B7C6DB8-BB61-4096-9984-A63B80575536}" type="pres">
      <dgm:prSet presAssocID="{8EE6D3B4-E957-4A73-B84C-0A064FEAF019}" presName="parentText" presStyleLbl="node1" presStyleIdx="0" presStyleCnt="1" custScaleX="38130" custScaleY="47537" custLinFactNeighborX="-36473" custLinFactNeighborY="-2214">
        <dgm:presLayoutVars>
          <dgm:chMax val="0"/>
          <dgm:bulletEnabled val="1"/>
        </dgm:presLayoutVars>
      </dgm:prSet>
      <dgm:spPr/>
    </dgm:pt>
  </dgm:ptLst>
  <dgm:cxnLst>
    <dgm:cxn modelId="{176C6B13-7177-4553-B698-EAD0C12301AA}" type="presOf" srcId="{CA268909-D2F9-4A8B-B8D2-F1541FBF21DE}" destId="{35EF147E-4223-46B0-899D-3922768B4EE5}" srcOrd="0" destOrd="0" presId="urn:microsoft.com/office/officeart/2005/8/layout/vList2"/>
    <dgm:cxn modelId="{EBB26E7D-3235-4DC4-97B9-E314FD8513C9}" type="presOf" srcId="{8EE6D3B4-E957-4A73-B84C-0A064FEAF019}" destId="{3B7C6DB8-BB61-4096-9984-A63B80575536}" srcOrd="0" destOrd="0" presId="urn:microsoft.com/office/officeart/2005/8/layout/vList2"/>
    <dgm:cxn modelId="{A4BE16A4-F15F-4D02-8E15-3FEF911D6959}" srcId="{CA268909-D2F9-4A8B-B8D2-F1541FBF21DE}" destId="{8EE6D3B4-E957-4A73-B84C-0A064FEAF019}" srcOrd="0" destOrd="0" parTransId="{41AB220E-62FE-4A4D-8523-F2F364F08C0C}" sibTransId="{B65BB729-BD75-4735-AF14-F77718996191}"/>
    <dgm:cxn modelId="{58C2A7E4-38F3-4BEF-8712-5CC8DF1D6A63}" type="presParOf" srcId="{35EF147E-4223-46B0-899D-3922768B4EE5}" destId="{3B7C6DB8-BB61-4096-9984-A63B805755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CA268909-D2F9-4A8B-B8D2-F1541FBF21D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EE6D3B4-E957-4A73-B84C-0A064FEAF019}">
      <dgm:prSet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n-US" sz="2400" b="1" i="0" dirty="0"/>
            <a:t>BEHAVIORAL CLONING IMPLEMENTATION</a:t>
          </a:r>
          <a:endParaRPr lang="en-IN" sz="2400" b="1" dirty="0"/>
        </a:p>
      </dgm:t>
    </dgm:pt>
    <dgm:pt modelId="{41AB220E-62FE-4A4D-8523-F2F364F08C0C}" type="parTrans" cxnId="{A4BE16A4-F15F-4D02-8E15-3FEF911D6959}">
      <dgm:prSet/>
      <dgm:spPr/>
      <dgm:t>
        <a:bodyPr/>
        <a:lstStyle/>
        <a:p>
          <a:endParaRPr lang="en-IN"/>
        </a:p>
      </dgm:t>
    </dgm:pt>
    <dgm:pt modelId="{B65BB729-BD75-4735-AF14-F77718996191}" type="sibTrans" cxnId="{A4BE16A4-F15F-4D02-8E15-3FEF911D6959}">
      <dgm:prSet/>
      <dgm:spPr/>
      <dgm:t>
        <a:bodyPr/>
        <a:lstStyle/>
        <a:p>
          <a:endParaRPr lang="en-IN"/>
        </a:p>
      </dgm:t>
    </dgm:pt>
    <dgm:pt modelId="{35EF147E-4223-46B0-899D-3922768B4EE5}" type="pres">
      <dgm:prSet presAssocID="{CA268909-D2F9-4A8B-B8D2-F1541FBF21DE}" presName="linear" presStyleCnt="0">
        <dgm:presLayoutVars>
          <dgm:animLvl val="lvl"/>
          <dgm:resizeHandles val="exact"/>
        </dgm:presLayoutVars>
      </dgm:prSet>
      <dgm:spPr/>
    </dgm:pt>
    <dgm:pt modelId="{3B7C6DB8-BB61-4096-9984-A63B80575536}" type="pres">
      <dgm:prSet presAssocID="{8EE6D3B4-E957-4A73-B84C-0A064FEAF019}" presName="parentText" presStyleLbl="node1" presStyleIdx="0" presStyleCnt="1" custScaleY="47537" custLinFactNeighborY="-1496">
        <dgm:presLayoutVars>
          <dgm:chMax val="0"/>
          <dgm:bulletEnabled val="1"/>
        </dgm:presLayoutVars>
      </dgm:prSet>
      <dgm:spPr/>
    </dgm:pt>
  </dgm:ptLst>
  <dgm:cxnLst>
    <dgm:cxn modelId="{176C6B13-7177-4553-B698-EAD0C12301AA}" type="presOf" srcId="{CA268909-D2F9-4A8B-B8D2-F1541FBF21DE}" destId="{35EF147E-4223-46B0-899D-3922768B4EE5}" srcOrd="0" destOrd="0" presId="urn:microsoft.com/office/officeart/2005/8/layout/vList2"/>
    <dgm:cxn modelId="{EBB26E7D-3235-4DC4-97B9-E314FD8513C9}" type="presOf" srcId="{8EE6D3B4-E957-4A73-B84C-0A064FEAF019}" destId="{3B7C6DB8-BB61-4096-9984-A63B80575536}" srcOrd="0" destOrd="0" presId="urn:microsoft.com/office/officeart/2005/8/layout/vList2"/>
    <dgm:cxn modelId="{A4BE16A4-F15F-4D02-8E15-3FEF911D6959}" srcId="{CA268909-D2F9-4A8B-B8D2-F1541FBF21DE}" destId="{8EE6D3B4-E957-4A73-B84C-0A064FEAF019}" srcOrd="0" destOrd="0" parTransId="{41AB220E-62FE-4A4D-8523-F2F364F08C0C}" sibTransId="{B65BB729-BD75-4735-AF14-F77718996191}"/>
    <dgm:cxn modelId="{58C2A7E4-38F3-4BEF-8712-5CC8DF1D6A63}" type="presParOf" srcId="{35EF147E-4223-46B0-899D-3922768B4EE5}" destId="{3B7C6DB8-BB61-4096-9984-A63B805755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CA268909-D2F9-4A8B-B8D2-F1541FBF21D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EE6D3B4-E957-4A73-B84C-0A064FEAF019}">
      <dgm:prSet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n-US" sz="2400" b="1" i="0" dirty="0"/>
            <a:t>BEHAVIORAL CLONING IMPLEMENTATION</a:t>
          </a:r>
          <a:endParaRPr lang="en-IN" sz="2400" b="1" dirty="0"/>
        </a:p>
      </dgm:t>
    </dgm:pt>
    <dgm:pt modelId="{41AB220E-62FE-4A4D-8523-F2F364F08C0C}" type="parTrans" cxnId="{A4BE16A4-F15F-4D02-8E15-3FEF911D6959}">
      <dgm:prSet/>
      <dgm:spPr/>
      <dgm:t>
        <a:bodyPr/>
        <a:lstStyle/>
        <a:p>
          <a:endParaRPr lang="en-IN"/>
        </a:p>
      </dgm:t>
    </dgm:pt>
    <dgm:pt modelId="{B65BB729-BD75-4735-AF14-F77718996191}" type="sibTrans" cxnId="{A4BE16A4-F15F-4D02-8E15-3FEF911D6959}">
      <dgm:prSet/>
      <dgm:spPr/>
      <dgm:t>
        <a:bodyPr/>
        <a:lstStyle/>
        <a:p>
          <a:endParaRPr lang="en-IN"/>
        </a:p>
      </dgm:t>
    </dgm:pt>
    <dgm:pt modelId="{35EF147E-4223-46B0-899D-3922768B4EE5}" type="pres">
      <dgm:prSet presAssocID="{CA268909-D2F9-4A8B-B8D2-F1541FBF21DE}" presName="linear" presStyleCnt="0">
        <dgm:presLayoutVars>
          <dgm:animLvl val="lvl"/>
          <dgm:resizeHandles val="exact"/>
        </dgm:presLayoutVars>
      </dgm:prSet>
      <dgm:spPr/>
    </dgm:pt>
    <dgm:pt modelId="{3B7C6DB8-BB61-4096-9984-A63B80575536}" type="pres">
      <dgm:prSet presAssocID="{8EE6D3B4-E957-4A73-B84C-0A064FEAF019}" presName="parentText" presStyleLbl="node1" presStyleIdx="0" presStyleCnt="1" custScaleY="47537" custLinFactNeighborY="-1496">
        <dgm:presLayoutVars>
          <dgm:chMax val="0"/>
          <dgm:bulletEnabled val="1"/>
        </dgm:presLayoutVars>
      </dgm:prSet>
      <dgm:spPr/>
    </dgm:pt>
  </dgm:ptLst>
  <dgm:cxnLst>
    <dgm:cxn modelId="{176C6B13-7177-4553-B698-EAD0C12301AA}" type="presOf" srcId="{CA268909-D2F9-4A8B-B8D2-F1541FBF21DE}" destId="{35EF147E-4223-46B0-899D-3922768B4EE5}" srcOrd="0" destOrd="0" presId="urn:microsoft.com/office/officeart/2005/8/layout/vList2"/>
    <dgm:cxn modelId="{EBB26E7D-3235-4DC4-97B9-E314FD8513C9}" type="presOf" srcId="{8EE6D3B4-E957-4A73-B84C-0A064FEAF019}" destId="{3B7C6DB8-BB61-4096-9984-A63B80575536}" srcOrd="0" destOrd="0" presId="urn:microsoft.com/office/officeart/2005/8/layout/vList2"/>
    <dgm:cxn modelId="{A4BE16A4-F15F-4D02-8E15-3FEF911D6959}" srcId="{CA268909-D2F9-4A8B-B8D2-F1541FBF21DE}" destId="{8EE6D3B4-E957-4A73-B84C-0A064FEAF019}" srcOrd="0" destOrd="0" parTransId="{41AB220E-62FE-4A4D-8523-F2F364F08C0C}" sibTransId="{B65BB729-BD75-4735-AF14-F77718996191}"/>
    <dgm:cxn modelId="{58C2A7E4-38F3-4BEF-8712-5CC8DF1D6A63}" type="presParOf" srcId="{35EF147E-4223-46B0-899D-3922768B4EE5}" destId="{3B7C6DB8-BB61-4096-9984-A63B805755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A268909-D2F9-4A8B-B8D2-F1541FBF21D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EE6D3B4-E957-4A73-B84C-0A064FEAF019}">
      <dgm:prSet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n-US" sz="1800" b="1" i="0" dirty="0"/>
            <a:t>PATH PLANNING IMPLEMENTATION</a:t>
          </a:r>
          <a:endParaRPr lang="en-IN" sz="1800" b="1" dirty="0"/>
        </a:p>
      </dgm:t>
    </dgm:pt>
    <dgm:pt modelId="{41AB220E-62FE-4A4D-8523-F2F364F08C0C}" type="parTrans" cxnId="{A4BE16A4-F15F-4D02-8E15-3FEF911D6959}">
      <dgm:prSet/>
      <dgm:spPr/>
      <dgm:t>
        <a:bodyPr/>
        <a:lstStyle/>
        <a:p>
          <a:endParaRPr lang="en-IN"/>
        </a:p>
      </dgm:t>
    </dgm:pt>
    <dgm:pt modelId="{B65BB729-BD75-4735-AF14-F77718996191}" type="sibTrans" cxnId="{A4BE16A4-F15F-4D02-8E15-3FEF911D6959}">
      <dgm:prSet/>
      <dgm:spPr/>
      <dgm:t>
        <a:bodyPr/>
        <a:lstStyle/>
        <a:p>
          <a:endParaRPr lang="en-IN"/>
        </a:p>
      </dgm:t>
    </dgm:pt>
    <dgm:pt modelId="{35EF147E-4223-46B0-899D-3922768B4EE5}" type="pres">
      <dgm:prSet presAssocID="{CA268909-D2F9-4A8B-B8D2-F1541FBF21DE}" presName="linear" presStyleCnt="0">
        <dgm:presLayoutVars>
          <dgm:animLvl val="lvl"/>
          <dgm:resizeHandles val="exact"/>
        </dgm:presLayoutVars>
      </dgm:prSet>
      <dgm:spPr/>
    </dgm:pt>
    <dgm:pt modelId="{3B7C6DB8-BB61-4096-9984-A63B80575536}" type="pres">
      <dgm:prSet presAssocID="{8EE6D3B4-E957-4A73-B84C-0A064FEAF019}" presName="parentText" presStyleLbl="node1" presStyleIdx="0" presStyleCnt="1" custScaleY="47537" custLinFactNeighborY="-1496">
        <dgm:presLayoutVars>
          <dgm:chMax val="0"/>
          <dgm:bulletEnabled val="1"/>
        </dgm:presLayoutVars>
      </dgm:prSet>
      <dgm:spPr/>
    </dgm:pt>
  </dgm:ptLst>
  <dgm:cxnLst>
    <dgm:cxn modelId="{176C6B13-7177-4553-B698-EAD0C12301AA}" type="presOf" srcId="{CA268909-D2F9-4A8B-B8D2-F1541FBF21DE}" destId="{35EF147E-4223-46B0-899D-3922768B4EE5}" srcOrd="0" destOrd="0" presId="urn:microsoft.com/office/officeart/2005/8/layout/vList2"/>
    <dgm:cxn modelId="{EBB26E7D-3235-4DC4-97B9-E314FD8513C9}" type="presOf" srcId="{8EE6D3B4-E957-4A73-B84C-0A064FEAF019}" destId="{3B7C6DB8-BB61-4096-9984-A63B80575536}" srcOrd="0" destOrd="0" presId="urn:microsoft.com/office/officeart/2005/8/layout/vList2"/>
    <dgm:cxn modelId="{A4BE16A4-F15F-4D02-8E15-3FEF911D6959}" srcId="{CA268909-D2F9-4A8B-B8D2-F1541FBF21DE}" destId="{8EE6D3B4-E957-4A73-B84C-0A064FEAF019}" srcOrd="0" destOrd="0" parTransId="{41AB220E-62FE-4A4D-8523-F2F364F08C0C}" sibTransId="{B65BB729-BD75-4735-AF14-F77718996191}"/>
    <dgm:cxn modelId="{58C2A7E4-38F3-4BEF-8712-5CC8DF1D6A63}" type="presParOf" srcId="{35EF147E-4223-46B0-899D-3922768B4EE5}" destId="{3B7C6DB8-BB61-4096-9984-A63B805755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CA268909-D2F9-4A8B-B8D2-F1541FBF21D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EE6D3B4-E957-4A73-B84C-0A064FEAF019}">
      <dgm:prSet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n-US" sz="1800" b="1" i="0" dirty="0"/>
            <a:t>PATH PLANNING IMPLEMENTATION</a:t>
          </a:r>
          <a:endParaRPr lang="en-IN" sz="1800" b="1" dirty="0"/>
        </a:p>
      </dgm:t>
    </dgm:pt>
    <dgm:pt modelId="{41AB220E-62FE-4A4D-8523-F2F364F08C0C}" type="parTrans" cxnId="{A4BE16A4-F15F-4D02-8E15-3FEF911D6959}">
      <dgm:prSet/>
      <dgm:spPr/>
      <dgm:t>
        <a:bodyPr/>
        <a:lstStyle/>
        <a:p>
          <a:endParaRPr lang="en-IN"/>
        </a:p>
      </dgm:t>
    </dgm:pt>
    <dgm:pt modelId="{B65BB729-BD75-4735-AF14-F77718996191}" type="sibTrans" cxnId="{A4BE16A4-F15F-4D02-8E15-3FEF911D6959}">
      <dgm:prSet/>
      <dgm:spPr/>
      <dgm:t>
        <a:bodyPr/>
        <a:lstStyle/>
        <a:p>
          <a:endParaRPr lang="en-IN"/>
        </a:p>
      </dgm:t>
    </dgm:pt>
    <dgm:pt modelId="{35EF147E-4223-46B0-899D-3922768B4EE5}" type="pres">
      <dgm:prSet presAssocID="{CA268909-D2F9-4A8B-B8D2-F1541FBF21DE}" presName="linear" presStyleCnt="0">
        <dgm:presLayoutVars>
          <dgm:animLvl val="lvl"/>
          <dgm:resizeHandles val="exact"/>
        </dgm:presLayoutVars>
      </dgm:prSet>
      <dgm:spPr/>
    </dgm:pt>
    <dgm:pt modelId="{3B7C6DB8-BB61-4096-9984-A63B80575536}" type="pres">
      <dgm:prSet presAssocID="{8EE6D3B4-E957-4A73-B84C-0A064FEAF019}" presName="parentText" presStyleLbl="node1" presStyleIdx="0" presStyleCnt="1" custScaleY="47537" custLinFactNeighborY="-1496">
        <dgm:presLayoutVars>
          <dgm:chMax val="0"/>
          <dgm:bulletEnabled val="1"/>
        </dgm:presLayoutVars>
      </dgm:prSet>
      <dgm:spPr/>
    </dgm:pt>
  </dgm:ptLst>
  <dgm:cxnLst>
    <dgm:cxn modelId="{176C6B13-7177-4553-B698-EAD0C12301AA}" type="presOf" srcId="{CA268909-D2F9-4A8B-B8D2-F1541FBF21DE}" destId="{35EF147E-4223-46B0-899D-3922768B4EE5}" srcOrd="0" destOrd="0" presId="urn:microsoft.com/office/officeart/2005/8/layout/vList2"/>
    <dgm:cxn modelId="{EBB26E7D-3235-4DC4-97B9-E314FD8513C9}" type="presOf" srcId="{8EE6D3B4-E957-4A73-B84C-0A064FEAF019}" destId="{3B7C6DB8-BB61-4096-9984-A63B80575536}" srcOrd="0" destOrd="0" presId="urn:microsoft.com/office/officeart/2005/8/layout/vList2"/>
    <dgm:cxn modelId="{A4BE16A4-F15F-4D02-8E15-3FEF911D6959}" srcId="{CA268909-D2F9-4A8B-B8D2-F1541FBF21DE}" destId="{8EE6D3B4-E957-4A73-B84C-0A064FEAF019}" srcOrd="0" destOrd="0" parTransId="{41AB220E-62FE-4A4D-8523-F2F364F08C0C}" sibTransId="{B65BB729-BD75-4735-AF14-F77718996191}"/>
    <dgm:cxn modelId="{58C2A7E4-38F3-4BEF-8712-5CC8DF1D6A63}" type="presParOf" srcId="{35EF147E-4223-46B0-899D-3922768B4EE5}" destId="{3B7C6DB8-BB61-4096-9984-A63B805755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CA268909-D2F9-4A8B-B8D2-F1541FBF21D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EE6D3B4-E957-4A73-B84C-0A064FEAF019}">
      <dgm:prSet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n-US" sz="2000" b="0" i="0" dirty="0"/>
            <a:t>NEUROEVOLUTION OF AUGMENTING TOPOLOGIES (NEAT) IMPLEMENTATION </a:t>
          </a:r>
          <a:endParaRPr lang="en-IN" sz="2000" dirty="0"/>
        </a:p>
      </dgm:t>
    </dgm:pt>
    <dgm:pt modelId="{41AB220E-62FE-4A4D-8523-F2F364F08C0C}" type="parTrans" cxnId="{A4BE16A4-F15F-4D02-8E15-3FEF911D6959}">
      <dgm:prSet/>
      <dgm:spPr/>
      <dgm:t>
        <a:bodyPr/>
        <a:lstStyle/>
        <a:p>
          <a:endParaRPr lang="en-IN"/>
        </a:p>
      </dgm:t>
    </dgm:pt>
    <dgm:pt modelId="{B65BB729-BD75-4735-AF14-F77718996191}" type="sibTrans" cxnId="{A4BE16A4-F15F-4D02-8E15-3FEF911D6959}">
      <dgm:prSet/>
      <dgm:spPr/>
      <dgm:t>
        <a:bodyPr/>
        <a:lstStyle/>
        <a:p>
          <a:endParaRPr lang="en-IN"/>
        </a:p>
      </dgm:t>
    </dgm:pt>
    <dgm:pt modelId="{35EF147E-4223-46B0-899D-3922768B4EE5}" type="pres">
      <dgm:prSet presAssocID="{CA268909-D2F9-4A8B-B8D2-F1541FBF21DE}" presName="linear" presStyleCnt="0">
        <dgm:presLayoutVars>
          <dgm:animLvl val="lvl"/>
          <dgm:resizeHandles val="exact"/>
        </dgm:presLayoutVars>
      </dgm:prSet>
      <dgm:spPr/>
    </dgm:pt>
    <dgm:pt modelId="{3B7C6DB8-BB61-4096-9984-A63B80575536}" type="pres">
      <dgm:prSet presAssocID="{8EE6D3B4-E957-4A73-B84C-0A064FEAF019}" presName="parentText" presStyleLbl="node1" presStyleIdx="0" presStyleCnt="1" custScaleY="47537">
        <dgm:presLayoutVars>
          <dgm:chMax val="0"/>
          <dgm:bulletEnabled val="1"/>
        </dgm:presLayoutVars>
      </dgm:prSet>
      <dgm:spPr/>
    </dgm:pt>
  </dgm:ptLst>
  <dgm:cxnLst>
    <dgm:cxn modelId="{176C6B13-7177-4553-B698-EAD0C12301AA}" type="presOf" srcId="{CA268909-D2F9-4A8B-B8D2-F1541FBF21DE}" destId="{35EF147E-4223-46B0-899D-3922768B4EE5}" srcOrd="0" destOrd="0" presId="urn:microsoft.com/office/officeart/2005/8/layout/vList2"/>
    <dgm:cxn modelId="{EBB26E7D-3235-4DC4-97B9-E314FD8513C9}" type="presOf" srcId="{8EE6D3B4-E957-4A73-B84C-0A064FEAF019}" destId="{3B7C6DB8-BB61-4096-9984-A63B80575536}" srcOrd="0" destOrd="0" presId="urn:microsoft.com/office/officeart/2005/8/layout/vList2"/>
    <dgm:cxn modelId="{A4BE16A4-F15F-4D02-8E15-3FEF911D6959}" srcId="{CA268909-D2F9-4A8B-B8D2-F1541FBF21DE}" destId="{8EE6D3B4-E957-4A73-B84C-0A064FEAF019}" srcOrd="0" destOrd="0" parTransId="{41AB220E-62FE-4A4D-8523-F2F364F08C0C}" sibTransId="{B65BB729-BD75-4735-AF14-F77718996191}"/>
    <dgm:cxn modelId="{58C2A7E4-38F3-4BEF-8712-5CC8DF1D6A63}" type="presParOf" srcId="{35EF147E-4223-46B0-899D-3922768B4EE5}" destId="{3B7C6DB8-BB61-4096-9984-A63B805755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CA268909-D2F9-4A8B-B8D2-F1541FBF21D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5EF147E-4223-46B0-899D-3922768B4EE5}" type="pres">
      <dgm:prSet presAssocID="{CA268909-D2F9-4A8B-B8D2-F1541FBF21DE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176C6B13-7177-4553-B698-EAD0C12301AA}" type="presOf" srcId="{CA268909-D2F9-4A8B-B8D2-F1541FBF21DE}" destId="{35EF147E-4223-46B0-899D-3922768B4EE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CA268909-D2F9-4A8B-B8D2-F1541FBF21D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EE6D3B4-E957-4A73-B84C-0A064FEAF019}">
      <dgm:prSet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n-US" sz="2000" b="1" i="0" dirty="0"/>
            <a:t>MISSING GAPS IDENTIFIED IN AUTONOMOUS VEHICLE NAVIGATION:</a:t>
          </a:r>
          <a:endParaRPr lang="en-IN" sz="2000" b="1" dirty="0"/>
        </a:p>
      </dgm:t>
    </dgm:pt>
    <dgm:pt modelId="{41AB220E-62FE-4A4D-8523-F2F364F08C0C}" type="parTrans" cxnId="{A4BE16A4-F15F-4D02-8E15-3FEF911D6959}">
      <dgm:prSet/>
      <dgm:spPr/>
      <dgm:t>
        <a:bodyPr/>
        <a:lstStyle/>
        <a:p>
          <a:endParaRPr lang="en-IN"/>
        </a:p>
      </dgm:t>
    </dgm:pt>
    <dgm:pt modelId="{B65BB729-BD75-4735-AF14-F77718996191}" type="sibTrans" cxnId="{A4BE16A4-F15F-4D02-8E15-3FEF911D6959}">
      <dgm:prSet/>
      <dgm:spPr/>
      <dgm:t>
        <a:bodyPr/>
        <a:lstStyle/>
        <a:p>
          <a:endParaRPr lang="en-IN"/>
        </a:p>
      </dgm:t>
    </dgm:pt>
    <dgm:pt modelId="{35EF147E-4223-46B0-899D-3922768B4EE5}" type="pres">
      <dgm:prSet presAssocID="{CA268909-D2F9-4A8B-B8D2-F1541FBF21DE}" presName="linear" presStyleCnt="0">
        <dgm:presLayoutVars>
          <dgm:animLvl val="lvl"/>
          <dgm:resizeHandles val="exact"/>
        </dgm:presLayoutVars>
      </dgm:prSet>
      <dgm:spPr/>
    </dgm:pt>
    <dgm:pt modelId="{3B7C6DB8-BB61-4096-9984-A63B80575536}" type="pres">
      <dgm:prSet presAssocID="{8EE6D3B4-E957-4A73-B84C-0A064FEAF019}" presName="parentText" presStyleLbl="node1" presStyleIdx="0" presStyleCnt="1" custScaleY="47537">
        <dgm:presLayoutVars>
          <dgm:chMax val="0"/>
          <dgm:bulletEnabled val="1"/>
        </dgm:presLayoutVars>
      </dgm:prSet>
      <dgm:spPr/>
    </dgm:pt>
  </dgm:ptLst>
  <dgm:cxnLst>
    <dgm:cxn modelId="{176C6B13-7177-4553-B698-EAD0C12301AA}" type="presOf" srcId="{CA268909-D2F9-4A8B-B8D2-F1541FBF21DE}" destId="{35EF147E-4223-46B0-899D-3922768B4EE5}" srcOrd="0" destOrd="0" presId="urn:microsoft.com/office/officeart/2005/8/layout/vList2"/>
    <dgm:cxn modelId="{EBB26E7D-3235-4DC4-97B9-E314FD8513C9}" type="presOf" srcId="{8EE6D3B4-E957-4A73-B84C-0A064FEAF019}" destId="{3B7C6DB8-BB61-4096-9984-A63B80575536}" srcOrd="0" destOrd="0" presId="urn:microsoft.com/office/officeart/2005/8/layout/vList2"/>
    <dgm:cxn modelId="{A4BE16A4-F15F-4D02-8E15-3FEF911D6959}" srcId="{CA268909-D2F9-4A8B-B8D2-F1541FBF21DE}" destId="{8EE6D3B4-E957-4A73-B84C-0A064FEAF019}" srcOrd="0" destOrd="0" parTransId="{41AB220E-62FE-4A4D-8523-F2F364F08C0C}" sibTransId="{B65BB729-BD75-4735-AF14-F77718996191}"/>
    <dgm:cxn modelId="{58C2A7E4-38F3-4BEF-8712-5CC8DF1D6A63}" type="presParOf" srcId="{35EF147E-4223-46B0-899D-3922768B4EE5}" destId="{3B7C6DB8-BB61-4096-9984-A63B805755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CA268909-D2F9-4A8B-B8D2-F1541FBF21D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EE6D3B4-E957-4A73-B84C-0A064FEAF019}">
      <dgm:prSet custT="1">
        <dgm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/>
          <a:r>
            <a:rPr lang="en-US" sz="2000" b="1" i="0" dirty="0"/>
            <a:t>GUIDE APPROVAL</a:t>
          </a:r>
          <a:endParaRPr lang="en-IN" sz="2000" b="1" dirty="0"/>
        </a:p>
      </dgm:t>
    </dgm:pt>
    <dgm:pt modelId="{41AB220E-62FE-4A4D-8523-F2F364F08C0C}" type="parTrans" cxnId="{A4BE16A4-F15F-4D02-8E15-3FEF911D6959}">
      <dgm:prSet/>
      <dgm:spPr/>
      <dgm:t>
        <a:bodyPr/>
        <a:lstStyle/>
        <a:p>
          <a:endParaRPr lang="en-IN"/>
        </a:p>
      </dgm:t>
    </dgm:pt>
    <dgm:pt modelId="{B65BB729-BD75-4735-AF14-F77718996191}" type="sibTrans" cxnId="{A4BE16A4-F15F-4D02-8E15-3FEF911D6959}">
      <dgm:prSet/>
      <dgm:spPr/>
      <dgm:t>
        <a:bodyPr/>
        <a:lstStyle/>
        <a:p>
          <a:endParaRPr lang="en-IN"/>
        </a:p>
      </dgm:t>
    </dgm:pt>
    <dgm:pt modelId="{35EF147E-4223-46B0-899D-3922768B4EE5}" type="pres">
      <dgm:prSet presAssocID="{CA268909-D2F9-4A8B-B8D2-F1541FBF21DE}" presName="linear" presStyleCnt="0">
        <dgm:presLayoutVars>
          <dgm:animLvl val="lvl"/>
          <dgm:resizeHandles val="exact"/>
        </dgm:presLayoutVars>
      </dgm:prSet>
      <dgm:spPr/>
    </dgm:pt>
    <dgm:pt modelId="{3B7C6DB8-BB61-4096-9984-A63B80575536}" type="pres">
      <dgm:prSet presAssocID="{8EE6D3B4-E957-4A73-B84C-0A064FEAF019}" presName="parentText" presStyleLbl="node1" presStyleIdx="0" presStyleCnt="1" custFlipHor="1" custScaleX="44630" custScaleY="47537" custLinFactNeighborX="21065" custLinFactNeighborY="-1734">
        <dgm:presLayoutVars>
          <dgm:chMax val="0"/>
          <dgm:bulletEnabled val="1"/>
        </dgm:presLayoutVars>
      </dgm:prSet>
      <dgm:spPr/>
    </dgm:pt>
  </dgm:ptLst>
  <dgm:cxnLst>
    <dgm:cxn modelId="{176C6B13-7177-4553-B698-EAD0C12301AA}" type="presOf" srcId="{CA268909-D2F9-4A8B-B8D2-F1541FBF21DE}" destId="{35EF147E-4223-46B0-899D-3922768B4EE5}" srcOrd="0" destOrd="0" presId="urn:microsoft.com/office/officeart/2005/8/layout/vList2"/>
    <dgm:cxn modelId="{EBB26E7D-3235-4DC4-97B9-E314FD8513C9}" type="presOf" srcId="{8EE6D3B4-E957-4A73-B84C-0A064FEAF019}" destId="{3B7C6DB8-BB61-4096-9984-A63B80575536}" srcOrd="0" destOrd="0" presId="urn:microsoft.com/office/officeart/2005/8/layout/vList2"/>
    <dgm:cxn modelId="{A4BE16A4-F15F-4D02-8E15-3FEF911D6959}" srcId="{CA268909-D2F9-4A8B-B8D2-F1541FBF21DE}" destId="{8EE6D3B4-E957-4A73-B84C-0A064FEAF019}" srcOrd="0" destOrd="0" parTransId="{41AB220E-62FE-4A4D-8523-F2F364F08C0C}" sibTransId="{B65BB729-BD75-4735-AF14-F77718996191}"/>
    <dgm:cxn modelId="{58C2A7E4-38F3-4BEF-8712-5CC8DF1D6A63}" type="presParOf" srcId="{35EF147E-4223-46B0-899D-3922768B4EE5}" destId="{3B7C6DB8-BB61-4096-9984-A63B8057553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C33794-7B2F-4509-84B8-DE845649D149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FA6243C0-B711-475C-8F10-DBD36496755E}">
      <dgm:prSet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</dgm:spPr>
      <dgm:t>
        <a:bodyPr/>
        <a:lstStyle/>
        <a:p>
          <a:pPr algn="ctr"/>
          <a:r>
            <a:rPr lang="en-IN" sz="2000" b="1" dirty="0"/>
            <a:t>PROBLEM STATEMENT</a:t>
          </a:r>
        </a:p>
      </dgm:t>
    </dgm:pt>
    <dgm:pt modelId="{FDD9EA85-A576-4716-A07F-54C7D27548C0}" type="sibTrans" cxnId="{7379DC0D-DA24-4E32-AFDA-668E241CF36D}">
      <dgm:prSet/>
      <dgm:spPr/>
      <dgm:t>
        <a:bodyPr/>
        <a:lstStyle/>
        <a:p>
          <a:endParaRPr lang="en-IN"/>
        </a:p>
      </dgm:t>
    </dgm:pt>
    <dgm:pt modelId="{2EB4C066-DB01-4ADD-A123-DFC7C106BABD}" type="parTrans" cxnId="{7379DC0D-DA24-4E32-AFDA-668E241CF36D}">
      <dgm:prSet/>
      <dgm:spPr/>
      <dgm:t>
        <a:bodyPr/>
        <a:lstStyle/>
        <a:p>
          <a:endParaRPr lang="en-IN"/>
        </a:p>
      </dgm:t>
    </dgm:pt>
    <dgm:pt modelId="{1C04C538-A6BD-4F63-94FB-8AEC80AAA0C7}" type="pres">
      <dgm:prSet presAssocID="{07C33794-7B2F-4509-84B8-DE845649D149}" presName="linear" presStyleCnt="0">
        <dgm:presLayoutVars>
          <dgm:animLvl val="lvl"/>
          <dgm:resizeHandles val="exact"/>
        </dgm:presLayoutVars>
      </dgm:prSet>
      <dgm:spPr/>
    </dgm:pt>
    <dgm:pt modelId="{5007549F-F0A0-4A34-AB48-FE252463CF52}" type="pres">
      <dgm:prSet presAssocID="{FA6243C0-B711-475C-8F10-DBD36496755E}" presName="parentText" presStyleLbl="node1" presStyleIdx="0" presStyleCnt="1" custLinFactNeighborX="260" custLinFactNeighborY="-52834">
        <dgm:presLayoutVars>
          <dgm:chMax val="0"/>
          <dgm:bulletEnabled val="1"/>
        </dgm:presLayoutVars>
      </dgm:prSet>
      <dgm:spPr/>
    </dgm:pt>
  </dgm:ptLst>
  <dgm:cxnLst>
    <dgm:cxn modelId="{7379DC0D-DA24-4E32-AFDA-668E241CF36D}" srcId="{07C33794-7B2F-4509-84B8-DE845649D149}" destId="{FA6243C0-B711-475C-8F10-DBD36496755E}" srcOrd="0" destOrd="0" parTransId="{2EB4C066-DB01-4ADD-A123-DFC7C106BABD}" sibTransId="{FDD9EA85-A576-4716-A07F-54C7D27548C0}"/>
    <dgm:cxn modelId="{6D428D61-B3AD-4FDE-A9A8-61E9CF3B7496}" type="presOf" srcId="{07C33794-7B2F-4509-84B8-DE845649D149}" destId="{1C04C538-A6BD-4F63-94FB-8AEC80AAA0C7}" srcOrd="0" destOrd="0" presId="urn:microsoft.com/office/officeart/2005/8/layout/vList2"/>
    <dgm:cxn modelId="{95B5CDD8-793F-46B6-BBA8-FE5256C28164}" type="presOf" srcId="{FA6243C0-B711-475C-8F10-DBD36496755E}" destId="{5007549F-F0A0-4A34-AB48-FE252463CF52}" srcOrd="0" destOrd="0" presId="urn:microsoft.com/office/officeart/2005/8/layout/vList2"/>
    <dgm:cxn modelId="{39BD6898-6BB6-484E-A6D0-6CE6E52E99A3}" type="presParOf" srcId="{1C04C538-A6BD-4F63-94FB-8AEC80AAA0C7}" destId="{5007549F-F0A0-4A34-AB48-FE252463CF5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BC958B3-0F72-4FF3-8462-3AEA9D6C12F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8A29A0F-8840-414B-9ABB-DDCA3D78F481}">
      <dgm:prSet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</dgm:spPr>
      <dgm:t>
        <a:bodyPr/>
        <a:lstStyle/>
        <a:p>
          <a:pPr algn="ctr"/>
          <a:r>
            <a:rPr lang="en-IN" sz="2000" b="1" dirty="0"/>
            <a:t>OBJECTIVES</a:t>
          </a:r>
        </a:p>
      </dgm:t>
    </dgm:pt>
    <dgm:pt modelId="{8D9470BC-1DD2-408A-AD0C-971D008824D2}" type="parTrans" cxnId="{53CA0181-D799-4B22-B84A-CE58DD21D63F}">
      <dgm:prSet/>
      <dgm:spPr/>
      <dgm:t>
        <a:bodyPr/>
        <a:lstStyle/>
        <a:p>
          <a:endParaRPr lang="en-IN"/>
        </a:p>
      </dgm:t>
    </dgm:pt>
    <dgm:pt modelId="{11297923-518C-49F9-95C9-87681D06CD87}" type="sibTrans" cxnId="{53CA0181-D799-4B22-B84A-CE58DD21D63F}">
      <dgm:prSet/>
      <dgm:spPr/>
      <dgm:t>
        <a:bodyPr/>
        <a:lstStyle/>
        <a:p>
          <a:endParaRPr lang="en-IN"/>
        </a:p>
      </dgm:t>
    </dgm:pt>
    <dgm:pt modelId="{FEF425EB-60B2-4024-B341-CD5A8FF244A6}" type="pres">
      <dgm:prSet presAssocID="{ABC958B3-0F72-4FF3-8462-3AEA9D6C12F0}" presName="linear" presStyleCnt="0">
        <dgm:presLayoutVars>
          <dgm:animLvl val="lvl"/>
          <dgm:resizeHandles val="exact"/>
        </dgm:presLayoutVars>
      </dgm:prSet>
      <dgm:spPr/>
    </dgm:pt>
    <dgm:pt modelId="{608A9FD0-14EB-423A-A989-7E41E926E4BD}" type="pres">
      <dgm:prSet presAssocID="{68A29A0F-8840-414B-9ABB-DDCA3D78F481}" presName="parentText" presStyleLbl="node1" presStyleIdx="0" presStyleCnt="1" custLinFactNeighborX="-2778" custLinFactNeighborY="6421">
        <dgm:presLayoutVars>
          <dgm:chMax val="0"/>
          <dgm:bulletEnabled val="1"/>
        </dgm:presLayoutVars>
      </dgm:prSet>
      <dgm:spPr/>
    </dgm:pt>
  </dgm:ptLst>
  <dgm:cxnLst>
    <dgm:cxn modelId="{E64EB242-0B38-4EF9-AD2B-96A7E8E37FFA}" type="presOf" srcId="{ABC958B3-0F72-4FF3-8462-3AEA9D6C12F0}" destId="{FEF425EB-60B2-4024-B341-CD5A8FF244A6}" srcOrd="0" destOrd="0" presId="urn:microsoft.com/office/officeart/2005/8/layout/vList2"/>
    <dgm:cxn modelId="{53CA0181-D799-4B22-B84A-CE58DD21D63F}" srcId="{ABC958B3-0F72-4FF3-8462-3AEA9D6C12F0}" destId="{68A29A0F-8840-414B-9ABB-DDCA3D78F481}" srcOrd="0" destOrd="0" parTransId="{8D9470BC-1DD2-408A-AD0C-971D008824D2}" sibTransId="{11297923-518C-49F9-95C9-87681D06CD87}"/>
    <dgm:cxn modelId="{81BE0AAF-7958-48F2-BF12-0C21A0BCABD8}" type="presOf" srcId="{68A29A0F-8840-414B-9ABB-DDCA3D78F481}" destId="{608A9FD0-14EB-423A-A989-7E41E926E4BD}" srcOrd="0" destOrd="0" presId="urn:microsoft.com/office/officeart/2005/8/layout/vList2"/>
    <dgm:cxn modelId="{338AB73E-F017-437D-B1D8-88E8B67C0DA7}" type="presParOf" srcId="{FEF425EB-60B2-4024-B341-CD5A8FF244A6}" destId="{608A9FD0-14EB-423A-A989-7E41E926E4B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B8B1545-FB6E-4797-984A-5F59236104C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02732072-869D-45EA-B519-CEF53EB5BAE5}">
      <dgm:prSet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</dgm:spPr>
      <dgm:t>
        <a:bodyPr/>
        <a:lstStyle/>
        <a:p>
          <a:pPr algn="ctr"/>
          <a:r>
            <a:rPr lang="en-IN" sz="2000" b="1" dirty="0"/>
            <a:t>PROPOSED SOLUTION</a:t>
          </a:r>
        </a:p>
      </dgm:t>
    </dgm:pt>
    <dgm:pt modelId="{0EB4E999-3DEC-41A8-8460-1C72ECE151FA}" type="parTrans" cxnId="{BE9538F5-4716-46C0-813B-EE1A0D29BAE8}">
      <dgm:prSet/>
      <dgm:spPr/>
      <dgm:t>
        <a:bodyPr/>
        <a:lstStyle/>
        <a:p>
          <a:endParaRPr lang="en-IN"/>
        </a:p>
      </dgm:t>
    </dgm:pt>
    <dgm:pt modelId="{0C094AAE-A4D7-4D8D-BF10-06863301D97A}" type="sibTrans" cxnId="{BE9538F5-4716-46C0-813B-EE1A0D29BAE8}">
      <dgm:prSet/>
      <dgm:spPr/>
      <dgm:t>
        <a:bodyPr/>
        <a:lstStyle/>
        <a:p>
          <a:endParaRPr lang="en-IN"/>
        </a:p>
      </dgm:t>
    </dgm:pt>
    <dgm:pt modelId="{81BD9F5D-ABCC-48A6-882E-BFF9DDD77D41}" type="pres">
      <dgm:prSet presAssocID="{7B8B1545-FB6E-4797-984A-5F59236104CA}" presName="linear" presStyleCnt="0">
        <dgm:presLayoutVars>
          <dgm:animLvl val="lvl"/>
          <dgm:resizeHandles val="exact"/>
        </dgm:presLayoutVars>
      </dgm:prSet>
      <dgm:spPr/>
    </dgm:pt>
    <dgm:pt modelId="{FFFCA44B-41F0-482E-A2FF-572E85A7F35E}" type="pres">
      <dgm:prSet presAssocID="{02732072-869D-45EA-B519-CEF53EB5BAE5}" presName="parentText" presStyleLbl="node1" presStyleIdx="0" presStyleCnt="1" custScaleY="283516" custLinFactNeighborY="1717">
        <dgm:presLayoutVars>
          <dgm:chMax val="0"/>
          <dgm:bulletEnabled val="1"/>
        </dgm:presLayoutVars>
      </dgm:prSet>
      <dgm:spPr/>
    </dgm:pt>
  </dgm:ptLst>
  <dgm:cxnLst>
    <dgm:cxn modelId="{FB2A1041-5EE9-454C-A2E4-C6134E9BB6A1}" type="presOf" srcId="{7B8B1545-FB6E-4797-984A-5F59236104CA}" destId="{81BD9F5D-ABCC-48A6-882E-BFF9DDD77D41}" srcOrd="0" destOrd="0" presId="urn:microsoft.com/office/officeart/2005/8/layout/vList2"/>
    <dgm:cxn modelId="{77AF96D8-9049-428A-85C6-55FA117962F6}" type="presOf" srcId="{02732072-869D-45EA-B519-CEF53EB5BAE5}" destId="{FFFCA44B-41F0-482E-A2FF-572E85A7F35E}" srcOrd="0" destOrd="0" presId="urn:microsoft.com/office/officeart/2005/8/layout/vList2"/>
    <dgm:cxn modelId="{BE9538F5-4716-46C0-813B-EE1A0D29BAE8}" srcId="{7B8B1545-FB6E-4797-984A-5F59236104CA}" destId="{02732072-869D-45EA-B519-CEF53EB5BAE5}" srcOrd="0" destOrd="0" parTransId="{0EB4E999-3DEC-41A8-8460-1C72ECE151FA}" sibTransId="{0C094AAE-A4D7-4D8D-BF10-06863301D97A}"/>
    <dgm:cxn modelId="{2F3F4020-0E5C-49D8-AD90-AD4C4F894F7F}" type="presParOf" srcId="{81BD9F5D-ABCC-48A6-882E-BFF9DDD77D41}" destId="{FFFCA44B-41F0-482E-A2FF-572E85A7F35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AB6538C-9CD4-486E-98C4-F5D7E7680B4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0FE4D26C-E274-4669-9EA4-5BD2964E37C4}">
      <dgm:prSet custT="1"/>
      <dgm:spPr>
        <a:solidFill>
          <a:schemeClr val="tx1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</dgm:spPr>
      <dgm:t>
        <a:bodyPr/>
        <a:lstStyle/>
        <a:p>
          <a:pPr algn="ctr"/>
          <a:r>
            <a:rPr lang="en-US" sz="2000" b="1" i="0" dirty="0"/>
            <a:t>ARCHITECTURE &amp; DATASET </a:t>
          </a:r>
          <a:endParaRPr lang="en-IN" sz="2000" b="1" dirty="0"/>
        </a:p>
      </dgm:t>
    </dgm:pt>
    <dgm:pt modelId="{91AEC784-A446-4744-A63C-9B13048113E2}" type="parTrans" cxnId="{0856CD37-68F4-4EAE-A66C-F789538B76A9}">
      <dgm:prSet/>
      <dgm:spPr/>
      <dgm:t>
        <a:bodyPr/>
        <a:lstStyle/>
        <a:p>
          <a:endParaRPr lang="en-IN"/>
        </a:p>
      </dgm:t>
    </dgm:pt>
    <dgm:pt modelId="{9E08A86E-3D12-498D-9314-D704DDC335CB}" type="sibTrans" cxnId="{0856CD37-68F4-4EAE-A66C-F789538B76A9}">
      <dgm:prSet/>
      <dgm:spPr/>
      <dgm:t>
        <a:bodyPr/>
        <a:lstStyle/>
        <a:p>
          <a:endParaRPr lang="en-IN"/>
        </a:p>
      </dgm:t>
    </dgm:pt>
    <dgm:pt modelId="{3B5C21A1-3956-4C1A-9407-8699270458A9}" type="pres">
      <dgm:prSet presAssocID="{8AB6538C-9CD4-486E-98C4-F5D7E7680B43}" presName="linear" presStyleCnt="0">
        <dgm:presLayoutVars>
          <dgm:animLvl val="lvl"/>
          <dgm:resizeHandles val="exact"/>
        </dgm:presLayoutVars>
      </dgm:prSet>
      <dgm:spPr/>
    </dgm:pt>
    <dgm:pt modelId="{C45CDE32-A961-4756-8A2A-AFED06422727}" type="pres">
      <dgm:prSet presAssocID="{0FE4D26C-E274-4669-9EA4-5BD2964E37C4}" presName="parentText" presStyleLbl="node1" presStyleIdx="0" presStyleCnt="1" custScaleY="63319" custLinFactNeighborX="0" custLinFactNeighborY="-2726">
        <dgm:presLayoutVars>
          <dgm:chMax val="0"/>
          <dgm:bulletEnabled val="1"/>
        </dgm:presLayoutVars>
      </dgm:prSet>
      <dgm:spPr/>
    </dgm:pt>
  </dgm:ptLst>
  <dgm:cxnLst>
    <dgm:cxn modelId="{0856CD37-68F4-4EAE-A66C-F789538B76A9}" srcId="{8AB6538C-9CD4-486E-98C4-F5D7E7680B43}" destId="{0FE4D26C-E274-4669-9EA4-5BD2964E37C4}" srcOrd="0" destOrd="0" parTransId="{91AEC784-A446-4744-A63C-9B13048113E2}" sibTransId="{9E08A86E-3D12-498D-9314-D704DDC335CB}"/>
    <dgm:cxn modelId="{9297BE95-B018-43D0-83C6-4209D6AF438D}" type="presOf" srcId="{8AB6538C-9CD4-486E-98C4-F5D7E7680B43}" destId="{3B5C21A1-3956-4C1A-9407-8699270458A9}" srcOrd="0" destOrd="0" presId="urn:microsoft.com/office/officeart/2005/8/layout/vList2"/>
    <dgm:cxn modelId="{FBCFA3ED-DC39-4973-87CF-1968C0099C76}" type="presOf" srcId="{0FE4D26C-E274-4669-9EA4-5BD2964E37C4}" destId="{C45CDE32-A961-4756-8A2A-AFED06422727}" srcOrd="0" destOrd="0" presId="urn:microsoft.com/office/officeart/2005/8/layout/vList2"/>
    <dgm:cxn modelId="{5F245A85-CB9C-4A54-A0D2-2FF8C60EF07B}" type="presParOf" srcId="{3B5C21A1-3956-4C1A-9407-8699270458A9}" destId="{C45CDE32-A961-4756-8A2A-AFED0642272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692FD1-D438-4B32-842C-9468ABAD0FC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A451AEE-85D8-40E6-BB80-540CA80A6A4C}">
      <dgm:prSet custT="1"/>
      <dgm:spPr>
        <a:solidFill>
          <a:schemeClr val="tx1">
            <a:lumMod val="95000"/>
            <a:lumOff val="5000"/>
          </a:schemeClr>
        </a:solidFill>
      </dgm:spPr>
      <dgm:t>
        <a:bodyPr/>
        <a:lstStyle/>
        <a:p>
          <a:pPr algn="ctr"/>
          <a:r>
            <a:rPr lang="en-IN" sz="2000" b="1" dirty="0"/>
            <a:t>LITERATURE REVIEW</a:t>
          </a:r>
        </a:p>
      </dgm:t>
    </dgm:pt>
    <dgm:pt modelId="{16F65870-1254-49EA-8620-F030D18B0939}" type="parTrans" cxnId="{B144FC04-15A8-4B1F-AC16-3CDA900A30EC}">
      <dgm:prSet/>
      <dgm:spPr/>
      <dgm:t>
        <a:bodyPr/>
        <a:lstStyle/>
        <a:p>
          <a:endParaRPr lang="en-IN"/>
        </a:p>
      </dgm:t>
    </dgm:pt>
    <dgm:pt modelId="{00DB0691-FBCE-4018-BC63-1B338A360267}" type="sibTrans" cxnId="{B144FC04-15A8-4B1F-AC16-3CDA900A30EC}">
      <dgm:prSet/>
      <dgm:spPr/>
      <dgm:t>
        <a:bodyPr/>
        <a:lstStyle/>
        <a:p>
          <a:endParaRPr lang="en-IN"/>
        </a:p>
      </dgm:t>
    </dgm:pt>
    <dgm:pt modelId="{A418D70E-942E-4E44-AB55-4E7AD418F48C}" type="pres">
      <dgm:prSet presAssocID="{9C692FD1-D438-4B32-842C-9468ABAD0FCB}" presName="linear" presStyleCnt="0">
        <dgm:presLayoutVars>
          <dgm:animLvl val="lvl"/>
          <dgm:resizeHandles val="exact"/>
        </dgm:presLayoutVars>
      </dgm:prSet>
      <dgm:spPr/>
    </dgm:pt>
    <dgm:pt modelId="{1E0C20EB-8B6C-4755-9D74-ECF5E78A1FEE}" type="pres">
      <dgm:prSet presAssocID="{AA451AEE-85D8-40E6-BB80-540CA80A6A4C}" presName="parentText" presStyleLbl="node1" presStyleIdx="0" presStyleCnt="1" custLinFactNeighborX="1975" custLinFactNeighborY="341">
        <dgm:presLayoutVars>
          <dgm:chMax val="0"/>
          <dgm:bulletEnabled val="1"/>
        </dgm:presLayoutVars>
      </dgm:prSet>
      <dgm:spPr/>
    </dgm:pt>
  </dgm:ptLst>
  <dgm:cxnLst>
    <dgm:cxn modelId="{B144FC04-15A8-4B1F-AC16-3CDA900A30EC}" srcId="{9C692FD1-D438-4B32-842C-9468ABAD0FCB}" destId="{AA451AEE-85D8-40E6-BB80-540CA80A6A4C}" srcOrd="0" destOrd="0" parTransId="{16F65870-1254-49EA-8620-F030D18B0939}" sibTransId="{00DB0691-FBCE-4018-BC63-1B338A360267}"/>
    <dgm:cxn modelId="{1E89238D-4F91-4FAA-8669-A1DF50C8BF55}" type="presOf" srcId="{AA451AEE-85D8-40E6-BB80-540CA80A6A4C}" destId="{1E0C20EB-8B6C-4755-9D74-ECF5E78A1FEE}" srcOrd="0" destOrd="0" presId="urn:microsoft.com/office/officeart/2005/8/layout/vList2"/>
    <dgm:cxn modelId="{0CD016BE-98AD-4F77-AF5C-E6DCF0BFAB8D}" type="presOf" srcId="{9C692FD1-D438-4B32-842C-9468ABAD0FCB}" destId="{A418D70E-942E-4E44-AB55-4E7AD418F48C}" srcOrd="0" destOrd="0" presId="urn:microsoft.com/office/officeart/2005/8/layout/vList2"/>
    <dgm:cxn modelId="{A54CC317-308A-4FE5-BC44-50BCF9E8524A}" type="presParOf" srcId="{A418D70E-942E-4E44-AB55-4E7AD418F48C}" destId="{1E0C20EB-8B6C-4755-9D74-ECF5E78A1FE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6417AF3-C32B-49C4-9A0C-C4CDD17D134F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F357D62-C27E-47DF-A1F8-90FDFA3A1BD0}">
      <dgm:prSet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r>
            <a:rPr lang="en-IN" sz="2200" b="1" dirty="0"/>
            <a:t>PROBLEM STATEMENT</a:t>
          </a:r>
          <a:endParaRPr lang="en-IN" sz="2200" dirty="0"/>
        </a:p>
      </dgm:t>
    </dgm:pt>
    <dgm:pt modelId="{32EF85C9-4661-46F7-B7EE-B14D40B9BFC9}" type="parTrans" cxnId="{BB875EB9-4A4C-4CE8-A19D-D47C400FF395}">
      <dgm:prSet/>
      <dgm:spPr/>
      <dgm:t>
        <a:bodyPr/>
        <a:lstStyle/>
        <a:p>
          <a:endParaRPr lang="en-IN"/>
        </a:p>
      </dgm:t>
    </dgm:pt>
    <dgm:pt modelId="{4FF8C9BD-4C4E-4BDD-8143-CABA0CDD3E34}" type="sibTrans" cxnId="{BB875EB9-4A4C-4CE8-A19D-D47C400FF395}">
      <dgm:prSet/>
      <dgm:spPr/>
      <dgm:t>
        <a:bodyPr/>
        <a:lstStyle/>
        <a:p>
          <a:endParaRPr lang="en-IN"/>
        </a:p>
      </dgm:t>
    </dgm:pt>
    <dgm:pt modelId="{2B1AE01F-DC99-42F7-A183-5FDDBE9DDA00}" type="pres">
      <dgm:prSet presAssocID="{96417AF3-C32B-49C4-9A0C-C4CDD17D134F}" presName="linear" presStyleCnt="0">
        <dgm:presLayoutVars>
          <dgm:animLvl val="lvl"/>
          <dgm:resizeHandles val="exact"/>
        </dgm:presLayoutVars>
      </dgm:prSet>
      <dgm:spPr/>
    </dgm:pt>
    <dgm:pt modelId="{12FABE24-2023-42EC-8C39-CAB7DADE25A7}" type="pres">
      <dgm:prSet presAssocID="{5F357D62-C27E-47DF-A1F8-90FDFA3A1BD0}" presName="parentText" presStyleLbl="node1" presStyleIdx="0" presStyleCnt="1" custLinFactNeighborX="39316" custLinFactNeighborY="17349">
        <dgm:presLayoutVars>
          <dgm:chMax val="0"/>
          <dgm:bulletEnabled val="1"/>
        </dgm:presLayoutVars>
      </dgm:prSet>
      <dgm:spPr/>
    </dgm:pt>
  </dgm:ptLst>
  <dgm:cxnLst>
    <dgm:cxn modelId="{024C361D-5E3C-4FCE-A3F3-ACAA90ED6E97}" type="presOf" srcId="{96417AF3-C32B-49C4-9A0C-C4CDD17D134F}" destId="{2B1AE01F-DC99-42F7-A183-5FDDBE9DDA00}" srcOrd="0" destOrd="0" presId="urn:microsoft.com/office/officeart/2005/8/layout/vList2"/>
    <dgm:cxn modelId="{BB875EB9-4A4C-4CE8-A19D-D47C400FF395}" srcId="{96417AF3-C32B-49C4-9A0C-C4CDD17D134F}" destId="{5F357D62-C27E-47DF-A1F8-90FDFA3A1BD0}" srcOrd="0" destOrd="0" parTransId="{32EF85C9-4661-46F7-B7EE-B14D40B9BFC9}" sibTransId="{4FF8C9BD-4C4E-4BDD-8143-CABA0CDD3E34}"/>
    <dgm:cxn modelId="{6AE156CC-206C-46F2-A174-BA41F5816B32}" type="presOf" srcId="{5F357D62-C27E-47DF-A1F8-90FDFA3A1BD0}" destId="{12FABE24-2023-42EC-8C39-CAB7DADE25A7}" srcOrd="0" destOrd="0" presId="urn:microsoft.com/office/officeart/2005/8/layout/vList2"/>
    <dgm:cxn modelId="{9654D0DB-2F18-40FE-B4A1-DEC7C84338CB}" type="presParOf" srcId="{2B1AE01F-DC99-42F7-A183-5FDDBE9DDA00}" destId="{12FABE24-2023-42EC-8C39-CAB7DADE25A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6417AF3-C32B-49C4-9A0C-C4CDD17D134F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F357D62-C27E-47DF-A1F8-90FDFA3A1BD0}">
      <dgm:prSet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r>
            <a:rPr lang="en-IN" sz="2200" b="1" dirty="0"/>
            <a:t>TECHNICAL CHALLENGES</a:t>
          </a:r>
          <a:endParaRPr lang="en-IN" sz="2200" dirty="0"/>
        </a:p>
      </dgm:t>
    </dgm:pt>
    <dgm:pt modelId="{32EF85C9-4661-46F7-B7EE-B14D40B9BFC9}" type="parTrans" cxnId="{BB875EB9-4A4C-4CE8-A19D-D47C400FF395}">
      <dgm:prSet/>
      <dgm:spPr/>
      <dgm:t>
        <a:bodyPr/>
        <a:lstStyle/>
        <a:p>
          <a:endParaRPr lang="en-IN"/>
        </a:p>
      </dgm:t>
    </dgm:pt>
    <dgm:pt modelId="{4FF8C9BD-4C4E-4BDD-8143-CABA0CDD3E34}" type="sibTrans" cxnId="{BB875EB9-4A4C-4CE8-A19D-D47C400FF395}">
      <dgm:prSet/>
      <dgm:spPr/>
      <dgm:t>
        <a:bodyPr/>
        <a:lstStyle/>
        <a:p>
          <a:endParaRPr lang="en-IN"/>
        </a:p>
      </dgm:t>
    </dgm:pt>
    <dgm:pt modelId="{2B1AE01F-DC99-42F7-A183-5FDDBE9DDA00}" type="pres">
      <dgm:prSet presAssocID="{96417AF3-C32B-49C4-9A0C-C4CDD17D134F}" presName="linear" presStyleCnt="0">
        <dgm:presLayoutVars>
          <dgm:animLvl val="lvl"/>
          <dgm:resizeHandles val="exact"/>
        </dgm:presLayoutVars>
      </dgm:prSet>
      <dgm:spPr/>
    </dgm:pt>
    <dgm:pt modelId="{12FABE24-2023-42EC-8C39-CAB7DADE25A7}" type="pres">
      <dgm:prSet presAssocID="{5F357D62-C27E-47DF-A1F8-90FDFA3A1BD0}" presName="parentText" presStyleLbl="node1" presStyleIdx="0" presStyleCnt="1" custLinFactNeighborX="39316" custLinFactNeighborY="17349">
        <dgm:presLayoutVars>
          <dgm:chMax val="0"/>
          <dgm:bulletEnabled val="1"/>
        </dgm:presLayoutVars>
      </dgm:prSet>
      <dgm:spPr/>
    </dgm:pt>
  </dgm:ptLst>
  <dgm:cxnLst>
    <dgm:cxn modelId="{024C361D-5E3C-4FCE-A3F3-ACAA90ED6E97}" type="presOf" srcId="{96417AF3-C32B-49C4-9A0C-C4CDD17D134F}" destId="{2B1AE01F-DC99-42F7-A183-5FDDBE9DDA00}" srcOrd="0" destOrd="0" presId="urn:microsoft.com/office/officeart/2005/8/layout/vList2"/>
    <dgm:cxn modelId="{BB875EB9-4A4C-4CE8-A19D-D47C400FF395}" srcId="{96417AF3-C32B-49C4-9A0C-C4CDD17D134F}" destId="{5F357D62-C27E-47DF-A1F8-90FDFA3A1BD0}" srcOrd="0" destOrd="0" parTransId="{32EF85C9-4661-46F7-B7EE-B14D40B9BFC9}" sibTransId="{4FF8C9BD-4C4E-4BDD-8143-CABA0CDD3E34}"/>
    <dgm:cxn modelId="{6AE156CC-206C-46F2-A174-BA41F5816B32}" type="presOf" srcId="{5F357D62-C27E-47DF-A1F8-90FDFA3A1BD0}" destId="{12FABE24-2023-42EC-8C39-CAB7DADE25A7}" srcOrd="0" destOrd="0" presId="urn:microsoft.com/office/officeart/2005/8/layout/vList2"/>
    <dgm:cxn modelId="{9654D0DB-2F18-40FE-B4A1-DEC7C84338CB}" type="presParOf" srcId="{2B1AE01F-DC99-42F7-A183-5FDDBE9DDA00}" destId="{12FABE24-2023-42EC-8C39-CAB7DADE25A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6417AF3-C32B-49C4-9A0C-C4CDD17D134F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F357D62-C27E-47DF-A1F8-90FDFA3A1BD0}">
      <dgm:prSet custT="1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r>
            <a:rPr lang="en-IN" sz="2200" b="1" dirty="0"/>
            <a:t>RESEARCH OBJECTIVE</a:t>
          </a:r>
          <a:endParaRPr lang="en-IN" sz="2200" dirty="0"/>
        </a:p>
      </dgm:t>
    </dgm:pt>
    <dgm:pt modelId="{32EF85C9-4661-46F7-B7EE-B14D40B9BFC9}" type="parTrans" cxnId="{BB875EB9-4A4C-4CE8-A19D-D47C400FF395}">
      <dgm:prSet/>
      <dgm:spPr/>
      <dgm:t>
        <a:bodyPr/>
        <a:lstStyle/>
        <a:p>
          <a:endParaRPr lang="en-IN"/>
        </a:p>
      </dgm:t>
    </dgm:pt>
    <dgm:pt modelId="{4FF8C9BD-4C4E-4BDD-8143-CABA0CDD3E34}" type="sibTrans" cxnId="{BB875EB9-4A4C-4CE8-A19D-D47C400FF395}">
      <dgm:prSet/>
      <dgm:spPr/>
      <dgm:t>
        <a:bodyPr/>
        <a:lstStyle/>
        <a:p>
          <a:endParaRPr lang="en-IN"/>
        </a:p>
      </dgm:t>
    </dgm:pt>
    <dgm:pt modelId="{2B1AE01F-DC99-42F7-A183-5FDDBE9DDA00}" type="pres">
      <dgm:prSet presAssocID="{96417AF3-C32B-49C4-9A0C-C4CDD17D134F}" presName="linear" presStyleCnt="0">
        <dgm:presLayoutVars>
          <dgm:animLvl val="lvl"/>
          <dgm:resizeHandles val="exact"/>
        </dgm:presLayoutVars>
      </dgm:prSet>
      <dgm:spPr/>
    </dgm:pt>
    <dgm:pt modelId="{12FABE24-2023-42EC-8C39-CAB7DADE25A7}" type="pres">
      <dgm:prSet presAssocID="{5F357D62-C27E-47DF-A1F8-90FDFA3A1BD0}" presName="parentText" presStyleLbl="node1" presStyleIdx="0" presStyleCnt="1" custLinFactNeighborX="39316" custLinFactNeighborY="17349">
        <dgm:presLayoutVars>
          <dgm:chMax val="0"/>
          <dgm:bulletEnabled val="1"/>
        </dgm:presLayoutVars>
      </dgm:prSet>
      <dgm:spPr/>
    </dgm:pt>
  </dgm:ptLst>
  <dgm:cxnLst>
    <dgm:cxn modelId="{024C361D-5E3C-4FCE-A3F3-ACAA90ED6E97}" type="presOf" srcId="{96417AF3-C32B-49C4-9A0C-C4CDD17D134F}" destId="{2B1AE01F-DC99-42F7-A183-5FDDBE9DDA00}" srcOrd="0" destOrd="0" presId="urn:microsoft.com/office/officeart/2005/8/layout/vList2"/>
    <dgm:cxn modelId="{BB875EB9-4A4C-4CE8-A19D-D47C400FF395}" srcId="{96417AF3-C32B-49C4-9A0C-C4CDD17D134F}" destId="{5F357D62-C27E-47DF-A1F8-90FDFA3A1BD0}" srcOrd="0" destOrd="0" parTransId="{32EF85C9-4661-46F7-B7EE-B14D40B9BFC9}" sibTransId="{4FF8C9BD-4C4E-4BDD-8143-CABA0CDD3E34}"/>
    <dgm:cxn modelId="{6AE156CC-206C-46F2-A174-BA41F5816B32}" type="presOf" srcId="{5F357D62-C27E-47DF-A1F8-90FDFA3A1BD0}" destId="{12FABE24-2023-42EC-8C39-CAB7DADE25A7}" srcOrd="0" destOrd="0" presId="urn:microsoft.com/office/officeart/2005/8/layout/vList2"/>
    <dgm:cxn modelId="{9654D0DB-2F18-40FE-B4A1-DEC7C84338CB}" type="presParOf" srcId="{2B1AE01F-DC99-42F7-A183-5FDDBE9DDA00}" destId="{12FABE24-2023-42EC-8C39-CAB7DADE25A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FABE24-2023-42EC-8C39-CAB7DADE25A7}">
      <dsp:nvSpPr>
        <dsp:cNvPr id="0" name=""/>
        <dsp:cNvSpPr/>
      </dsp:nvSpPr>
      <dsp:spPr>
        <a:xfrm>
          <a:off x="0" y="12507"/>
          <a:ext cx="3385634" cy="63648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1" kern="1200" dirty="0"/>
            <a:t>RESEARCH OBJECTIVE</a:t>
          </a:r>
          <a:endParaRPr lang="en-IN" sz="2200" kern="1200" dirty="0"/>
        </a:p>
      </dsp:txBody>
      <dsp:txXfrm>
        <a:off x="31070" y="43577"/>
        <a:ext cx="3323494" cy="57434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C6DB8-BB61-4096-9984-A63B80575536}">
      <dsp:nvSpPr>
        <dsp:cNvPr id="0" name=""/>
        <dsp:cNvSpPr/>
      </dsp:nvSpPr>
      <dsp:spPr>
        <a:xfrm>
          <a:off x="0" y="0"/>
          <a:ext cx="2839734" cy="57843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effectLst/>
              <a:latin typeface="+mn-lt"/>
              <a:ea typeface="Yu Gothic" panose="020B0400000000000000" pitchFamily="34" charset="-128"/>
            </a:rPr>
            <a:t>EVALUATION METRICS</a:t>
          </a:r>
          <a:endParaRPr lang="en-IN" sz="2000" b="1" kern="1200" dirty="0">
            <a:latin typeface="+mn-lt"/>
            <a:ea typeface="Yu Gothic" panose="020B0400000000000000" pitchFamily="34" charset="-128"/>
          </a:endParaRPr>
        </a:p>
      </dsp:txBody>
      <dsp:txXfrm>
        <a:off x="28237" y="28237"/>
        <a:ext cx="2783260" cy="52195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C6DB8-BB61-4096-9984-A63B80575536}">
      <dsp:nvSpPr>
        <dsp:cNvPr id="0" name=""/>
        <dsp:cNvSpPr/>
      </dsp:nvSpPr>
      <dsp:spPr>
        <a:xfrm>
          <a:off x="0" y="0"/>
          <a:ext cx="5654567" cy="57843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/>
            <a:t>BEHAVIORAL CLONING IMPLEMENTATION</a:t>
          </a:r>
          <a:endParaRPr lang="en-IN" sz="2400" b="1" kern="1200" dirty="0"/>
        </a:p>
      </dsp:txBody>
      <dsp:txXfrm>
        <a:off x="28237" y="28237"/>
        <a:ext cx="5598093" cy="521956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C6DB8-BB61-4096-9984-A63B80575536}">
      <dsp:nvSpPr>
        <dsp:cNvPr id="0" name=""/>
        <dsp:cNvSpPr/>
      </dsp:nvSpPr>
      <dsp:spPr>
        <a:xfrm>
          <a:off x="0" y="0"/>
          <a:ext cx="5654567" cy="57843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/>
            <a:t>BEHAVIORAL CLONING IMPLEMENTATION</a:t>
          </a:r>
          <a:endParaRPr lang="en-IN" sz="2400" b="1" kern="1200" dirty="0"/>
        </a:p>
      </dsp:txBody>
      <dsp:txXfrm>
        <a:off x="28237" y="28237"/>
        <a:ext cx="5598093" cy="52195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C6DB8-BB61-4096-9984-A63B80575536}">
      <dsp:nvSpPr>
        <dsp:cNvPr id="0" name=""/>
        <dsp:cNvSpPr/>
      </dsp:nvSpPr>
      <dsp:spPr>
        <a:xfrm>
          <a:off x="0" y="0"/>
          <a:ext cx="4319646" cy="57843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PATH PLANNING IMPLEMENTATION</a:t>
          </a:r>
          <a:endParaRPr lang="en-IN" sz="1800" b="1" kern="1200" dirty="0"/>
        </a:p>
      </dsp:txBody>
      <dsp:txXfrm>
        <a:off x="28237" y="28237"/>
        <a:ext cx="4263172" cy="52195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C6DB8-BB61-4096-9984-A63B80575536}">
      <dsp:nvSpPr>
        <dsp:cNvPr id="0" name=""/>
        <dsp:cNvSpPr/>
      </dsp:nvSpPr>
      <dsp:spPr>
        <a:xfrm>
          <a:off x="0" y="0"/>
          <a:ext cx="4319646" cy="57843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PATH PLANNING IMPLEMENTATION</a:t>
          </a:r>
          <a:endParaRPr lang="en-IN" sz="1800" b="1" kern="1200" dirty="0"/>
        </a:p>
      </dsp:txBody>
      <dsp:txXfrm>
        <a:off x="28237" y="28237"/>
        <a:ext cx="4263172" cy="52195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C6DB8-BB61-4096-9984-A63B80575536}">
      <dsp:nvSpPr>
        <dsp:cNvPr id="0" name=""/>
        <dsp:cNvSpPr/>
      </dsp:nvSpPr>
      <dsp:spPr>
        <a:xfrm>
          <a:off x="0" y="3172"/>
          <a:ext cx="9150801" cy="57843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/>
            <a:t>NEUROEVOLUTION OF AUGMENTING TOPOLOGIES (NEAT) IMPLEMENTATION </a:t>
          </a:r>
          <a:endParaRPr lang="en-IN" sz="2000" kern="1200" dirty="0"/>
        </a:p>
      </dsp:txBody>
      <dsp:txXfrm>
        <a:off x="28237" y="31409"/>
        <a:ext cx="9094327" cy="52195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C6DB8-BB61-4096-9984-A63B80575536}">
      <dsp:nvSpPr>
        <dsp:cNvPr id="0" name=""/>
        <dsp:cNvSpPr/>
      </dsp:nvSpPr>
      <dsp:spPr>
        <a:xfrm>
          <a:off x="0" y="3172"/>
          <a:ext cx="7447508" cy="57843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MISSING GAPS IDENTIFIED IN AUTONOMOUS VEHICLE NAVIGATION:</a:t>
          </a:r>
          <a:endParaRPr lang="en-IN" sz="2000" b="1" kern="1200" dirty="0"/>
        </a:p>
      </dsp:txBody>
      <dsp:txXfrm>
        <a:off x="28237" y="31409"/>
        <a:ext cx="7391034" cy="52195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C6DB8-BB61-4096-9984-A63B80575536}">
      <dsp:nvSpPr>
        <dsp:cNvPr id="0" name=""/>
        <dsp:cNvSpPr/>
      </dsp:nvSpPr>
      <dsp:spPr>
        <a:xfrm flipH="1">
          <a:off x="2778453" y="0"/>
          <a:ext cx="2543638" cy="57843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GUIDE APPROVAL</a:t>
          </a:r>
          <a:endParaRPr lang="en-IN" sz="2000" b="1" kern="1200" dirty="0"/>
        </a:p>
      </dsp:txBody>
      <dsp:txXfrm>
        <a:off x="2806690" y="28237"/>
        <a:ext cx="2487164" cy="5219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07549F-F0A0-4A34-AB48-FE252463CF52}">
      <dsp:nvSpPr>
        <dsp:cNvPr id="0" name=""/>
        <dsp:cNvSpPr/>
      </dsp:nvSpPr>
      <dsp:spPr>
        <a:xfrm>
          <a:off x="0" y="0"/>
          <a:ext cx="3377383" cy="673920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PROBLEM STATEMENT</a:t>
          </a:r>
        </a:p>
      </dsp:txBody>
      <dsp:txXfrm>
        <a:off x="32898" y="32898"/>
        <a:ext cx="3311587" cy="6081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8A9FD0-14EB-423A-A989-7E41E926E4BD}">
      <dsp:nvSpPr>
        <dsp:cNvPr id="0" name=""/>
        <dsp:cNvSpPr/>
      </dsp:nvSpPr>
      <dsp:spPr>
        <a:xfrm>
          <a:off x="0" y="16372"/>
          <a:ext cx="3377383" cy="655200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OBJECTIVES</a:t>
          </a:r>
        </a:p>
      </dsp:txBody>
      <dsp:txXfrm>
        <a:off x="31984" y="48356"/>
        <a:ext cx="3313415" cy="5912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FCA44B-41F0-482E-A2FF-572E85A7F35E}">
      <dsp:nvSpPr>
        <dsp:cNvPr id="0" name=""/>
        <dsp:cNvSpPr/>
      </dsp:nvSpPr>
      <dsp:spPr>
        <a:xfrm>
          <a:off x="0" y="633"/>
          <a:ext cx="3394953" cy="648180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PROPOSED SOLUTION</a:t>
          </a:r>
        </a:p>
      </dsp:txBody>
      <dsp:txXfrm>
        <a:off x="31642" y="32275"/>
        <a:ext cx="3331669" cy="5848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5CDE32-A961-4756-8A2A-AFED06422727}">
      <dsp:nvSpPr>
        <dsp:cNvPr id="0" name=""/>
        <dsp:cNvSpPr/>
      </dsp:nvSpPr>
      <dsp:spPr>
        <a:xfrm>
          <a:off x="0" y="0"/>
          <a:ext cx="3377383" cy="648589"/>
        </a:xfrm>
        <a:prstGeom prst="roundRect">
          <a:avLst/>
        </a:prstGeom>
        <a:solidFill>
          <a:schemeClr val="tx1"/>
        </a:soli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ARCHITECTURE &amp; DATASET </a:t>
          </a:r>
          <a:endParaRPr lang="en-IN" sz="2000" b="1" kern="1200" dirty="0"/>
        </a:p>
      </dsp:txBody>
      <dsp:txXfrm>
        <a:off x="31662" y="31662"/>
        <a:ext cx="3314059" cy="5852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0C20EB-8B6C-4755-9D74-ECF5E78A1FEE}">
      <dsp:nvSpPr>
        <dsp:cNvPr id="0" name=""/>
        <dsp:cNvSpPr/>
      </dsp:nvSpPr>
      <dsp:spPr>
        <a:xfrm>
          <a:off x="0" y="10025"/>
          <a:ext cx="3394954" cy="711360"/>
        </a:xfrm>
        <a:prstGeom prst="roundRect">
          <a:avLst/>
        </a:prstGeom>
        <a:solidFill>
          <a:schemeClr val="tx1">
            <a:lumMod val="95000"/>
            <a:lumOff val="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LITERATURE REVIEW</a:t>
          </a:r>
        </a:p>
      </dsp:txBody>
      <dsp:txXfrm>
        <a:off x="34726" y="44751"/>
        <a:ext cx="3325502" cy="64190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FABE24-2023-42EC-8C39-CAB7DADE25A7}">
      <dsp:nvSpPr>
        <dsp:cNvPr id="0" name=""/>
        <dsp:cNvSpPr/>
      </dsp:nvSpPr>
      <dsp:spPr>
        <a:xfrm>
          <a:off x="0" y="12507"/>
          <a:ext cx="3385634" cy="63648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1" kern="1200" dirty="0"/>
            <a:t>PROBLEM STATEMENT</a:t>
          </a:r>
          <a:endParaRPr lang="en-IN" sz="2200" kern="1200" dirty="0"/>
        </a:p>
      </dsp:txBody>
      <dsp:txXfrm>
        <a:off x="31070" y="43577"/>
        <a:ext cx="3323494" cy="57434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FABE24-2023-42EC-8C39-CAB7DADE25A7}">
      <dsp:nvSpPr>
        <dsp:cNvPr id="0" name=""/>
        <dsp:cNvSpPr/>
      </dsp:nvSpPr>
      <dsp:spPr>
        <a:xfrm>
          <a:off x="0" y="12507"/>
          <a:ext cx="3385634" cy="63648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1" kern="1200" dirty="0"/>
            <a:t>TECHNICAL CHALLENGES</a:t>
          </a:r>
          <a:endParaRPr lang="en-IN" sz="2200" kern="1200" dirty="0"/>
        </a:p>
      </dsp:txBody>
      <dsp:txXfrm>
        <a:off x="31070" y="43577"/>
        <a:ext cx="3323494" cy="57434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FABE24-2023-42EC-8C39-CAB7DADE25A7}">
      <dsp:nvSpPr>
        <dsp:cNvPr id="0" name=""/>
        <dsp:cNvSpPr/>
      </dsp:nvSpPr>
      <dsp:spPr>
        <a:xfrm>
          <a:off x="0" y="12507"/>
          <a:ext cx="3385634" cy="636480"/>
        </a:xfrm>
        <a:prstGeom prst="roundRect">
          <a:avLst/>
        </a:prstGeom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1" kern="1200" dirty="0"/>
            <a:t>RESEARCH OBJECTIVE</a:t>
          </a:r>
          <a:endParaRPr lang="en-IN" sz="2200" kern="1200" dirty="0"/>
        </a:p>
      </dsp:txBody>
      <dsp:txXfrm>
        <a:off x="31070" y="43577"/>
        <a:ext cx="3323494" cy="5743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47FDBB1-5EC9-40FD-9A36-D4E35C581F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663819-6E29-4FB7-BF1C-93C4B4D769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45FC5A-1932-4642-9CF8-618CD292DDF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AF1716-40E8-4512-B252-D7362A0E94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EE3C99E-C3C0-40AD-AD91-8E96E8F586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86696-F86F-4066-9FDD-77F2B013F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92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png>
</file>

<file path=ppt/media/image3.svg>
</file>

<file path=ppt/media/image4.png>
</file>

<file path=ppt/media/image5.png>
</file>

<file path=ppt/media/image6.jpe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3419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09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598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683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673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92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898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858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795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4693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398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856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sv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2385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0982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58177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D7BCE04-347D-406A-8D0C-F91D36B108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19"/>
          <a:stretch/>
        </p:blipFill>
        <p:spPr>
          <a:xfrm>
            <a:off x="0" y="0"/>
            <a:ext cx="98488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67431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F1E55D8-A640-4ACB-820E-270283A5AB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5" r="41609" b="83611"/>
          <a:stretch/>
        </p:blipFill>
        <p:spPr>
          <a:xfrm>
            <a:off x="0" y="0"/>
            <a:ext cx="3581400" cy="11239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475B485-1CE3-44AC-BD05-EBD68E77B2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22" t="55556" b="33472"/>
          <a:stretch/>
        </p:blipFill>
        <p:spPr>
          <a:xfrm flipH="1">
            <a:off x="5781674" y="6105525"/>
            <a:ext cx="6410325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800816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E41196D-8F25-4C6D-9BA6-1A9089E460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0AE16BE-9AF8-4A88-90E2-B88F459E95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 flipH="1"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93368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CCF2CD1-2304-4F27-8B2A-4806C1E474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2"/>
          <a:stretch/>
        </p:blipFill>
        <p:spPr>
          <a:xfrm>
            <a:off x="0" y="0"/>
            <a:ext cx="7019925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19722C5-0E30-4DD8-B517-F67B967613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2"/>
          <a:stretch/>
        </p:blipFill>
        <p:spPr>
          <a:xfrm flipH="1">
            <a:off x="5172075" y="0"/>
            <a:ext cx="7019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57030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D3559675-07D0-40AC-AA8D-3014788C596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"/>
            <a:ext cx="12192000" cy="3429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64000" bIns="468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986E0F8-1E9B-481D-A499-CC1A291DBE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22" t="55556" b="33472"/>
          <a:stretch/>
        </p:blipFill>
        <p:spPr>
          <a:xfrm flipH="1">
            <a:off x="5781674" y="6105525"/>
            <a:ext cx="6410325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96510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4F986F-6A11-4C71-A6FD-CF64863933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5" r="41609" b="83611"/>
          <a:stretch/>
        </p:blipFill>
        <p:spPr>
          <a:xfrm>
            <a:off x="0" y="0"/>
            <a:ext cx="3581400" cy="11239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A7FF737-ACA7-40E9-9510-F8EE98366A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5" r="41609" b="83611"/>
          <a:stretch/>
        </p:blipFill>
        <p:spPr>
          <a:xfrm flipH="1">
            <a:off x="8610602" y="0"/>
            <a:ext cx="3581400" cy="1123950"/>
          </a:xfrm>
          <a:prstGeom prst="rect">
            <a:avLst/>
          </a:prstGeom>
        </p:spPr>
      </p:pic>
      <p:sp>
        <p:nvSpPr>
          <p:cNvPr id="8" name="그림 개체 틀 12">
            <a:extLst>
              <a:ext uri="{FF2B5EF4-FFF2-40B4-BE49-F238E27FC236}">
                <a16:creationId xmlns:a16="http://schemas.microsoft.com/office/drawing/2014/main" id="{A15EBDEC-8041-4104-A20D-83D01C69A5F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01750" y="2650285"/>
            <a:ext cx="2140731" cy="2140729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2">
            <a:extLst>
              <a:ext uri="{FF2B5EF4-FFF2-40B4-BE49-F238E27FC236}">
                <a16:creationId xmlns:a16="http://schemas.microsoft.com/office/drawing/2014/main" id="{7025CDBC-47B1-4AB7-AE6A-F51CEB3AD19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778250" y="2650285"/>
            <a:ext cx="2140731" cy="2140729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2">
            <a:extLst>
              <a:ext uri="{FF2B5EF4-FFF2-40B4-BE49-F238E27FC236}">
                <a16:creationId xmlns:a16="http://schemas.microsoft.com/office/drawing/2014/main" id="{DC8327B6-C90A-42CE-B1F8-F975E5D69A2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73021" y="2650285"/>
            <a:ext cx="2140731" cy="2140729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12">
            <a:extLst>
              <a:ext uri="{FF2B5EF4-FFF2-40B4-BE49-F238E27FC236}">
                <a16:creationId xmlns:a16="http://schemas.microsoft.com/office/drawing/2014/main" id="{DC4B5DE8-9553-4803-8EE8-89A61F66C31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749519" y="2650285"/>
            <a:ext cx="2140731" cy="2140729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0462002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05BEA02-8B03-44CF-AF51-AA57D5D360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65"/>
          <a:stretch/>
        </p:blipFill>
        <p:spPr>
          <a:xfrm>
            <a:off x="0" y="0"/>
            <a:ext cx="55149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76524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FDE313B-56CA-453E-804D-42A5DA8A79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56"/>
          <a:stretch/>
        </p:blipFill>
        <p:spPr>
          <a:xfrm>
            <a:off x="0" y="0"/>
            <a:ext cx="8210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637154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67631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7186A5B-37F4-441A-9A81-2A8EBE24F2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56"/>
          <a:stretch/>
        </p:blipFill>
        <p:spPr>
          <a:xfrm flipH="1">
            <a:off x="3981450" y="0"/>
            <a:ext cx="8210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32072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88C4732-F1B4-4DF9-B0EA-3890841B06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5" r="41609" b="83611"/>
          <a:stretch/>
        </p:blipFill>
        <p:spPr>
          <a:xfrm>
            <a:off x="0" y="0"/>
            <a:ext cx="3581400" cy="11239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CACAE64-427C-4042-8760-4358E1BC6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22" t="55556" b="33472"/>
          <a:stretch/>
        </p:blipFill>
        <p:spPr>
          <a:xfrm>
            <a:off x="0" y="6105525"/>
            <a:ext cx="6410325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76706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7653167-5226-454A-A63A-0124DA0623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65"/>
          <a:stretch/>
        </p:blipFill>
        <p:spPr>
          <a:xfrm>
            <a:off x="0" y="0"/>
            <a:ext cx="5514975" cy="6858000"/>
          </a:xfrm>
          <a:prstGeom prst="rect">
            <a:avLst/>
          </a:prstGeom>
        </p:spPr>
      </p:pic>
      <p:sp>
        <p:nvSpPr>
          <p:cNvPr id="6" name="그림 개체 틀 7">
            <a:extLst>
              <a:ext uri="{FF2B5EF4-FFF2-40B4-BE49-F238E27FC236}">
                <a16:creationId xmlns:a16="http://schemas.microsoft.com/office/drawing/2014/main" id="{C1C7C4A1-B855-4BE4-BE61-0707A39762E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75574" y="2142445"/>
            <a:ext cx="1959655" cy="389640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>
              <a:defRPr lang="ko-KR" altLang="en-US"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7">
            <a:extLst>
              <a:ext uri="{FF2B5EF4-FFF2-40B4-BE49-F238E27FC236}">
                <a16:creationId xmlns:a16="http://schemas.microsoft.com/office/drawing/2014/main" id="{E905D24A-F575-47DD-B748-CD600D5B638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977627" y="2142445"/>
            <a:ext cx="1959655" cy="389640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>
              <a:defRPr lang="ko-KR" altLang="en-US"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73D60F2-ACAD-471F-8479-BA0C0AF528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5" r="41609" b="83611"/>
          <a:stretch/>
        </p:blipFill>
        <p:spPr>
          <a:xfrm flipH="1">
            <a:off x="8610602" y="0"/>
            <a:ext cx="358140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286400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2B3C92C-6D38-40FA-A40F-598A8B42F8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65"/>
          <a:stretch/>
        </p:blipFill>
        <p:spPr>
          <a:xfrm>
            <a:off x="0" y="0"/>
            <a:ext cx="5514975" cy="6858000"/>
          </a:xfrm>
          <a:prstGeom prst="rect">
            <a:avLst/>
          </a:prstGeom>
        </p:spPr>
      </p:pic>
      <p:sp>
        <p:nvSpPr>
          <p:cNvPr id="6" name="그림 개체 틀 7">
            <a:extLst>
              <a:ext uri="{FF2B5EF4-FFF2-40B4-BE49-F238E27FC236}">
                <a16:creationId xmlns:a16="http://schemas.microsoft.com/office/drawing/2014/main" id="{2290338C-CD9C-4099-BC56-22C1A9B884E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10562" y="1571625"/>
            <a:ext cx="3668682" cy="454342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>
              <a:defRPr lang="ko-KR" altLang="en-US"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9776C9C-6AB9-4F25-ADCC-3A771DE419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5" r="41609" b="83611"/>
          <a:stretch/>
        </p:blipFill>
        <p:spPr>
          <a:xfrm flipH="1">
            <a:off x="8610602" y="0"/>
            <a:ext cx="358140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14526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C78FDC4-8156-4DA3-B024-B8B2DEDCFD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65"/>
          <a:stretch/>
        </p:blipFill>
        <p:spPr>
          <a:xfrm>
            <a:off x="0" y="0"/>
            <a:ext cx="5514975" cy="6858000"/>
          </a:xfrm>
          <a:prstGeom prst="rect">
            <a:avLst/>
          </a:prstGeom>
        </p:spPr>
      </p:pic>
      <p:sp>
        <p:nvSpPr>
          <p:cNvPr id="6" name="그림 개체 틀 7">
            <a:extLst>
              <a:ext uri="{FF2B5EF4-FFF2-40B4-BE49-F238E27FC236}">
                <a16:creationId xmlns:a16="http://schemas.microsoft.com/office/drawing/2014/main" id="{A206E4E8-BE5B-4982-A5A5-EBCE5FB2FF2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7611" y="1419226"/>
            <a:ext cx="6290413" cy="3657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>
              <a:defRPr lang="ko-KR" altLang="en-US"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49CC873-420C-47CB-9A50-0654DBFF4E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5" r="41609" b="83611"/>
          <a:stretch/>
        </p:blipFill>
        <p:spPr>
          <a:xfrm flipH="1">
            <a:off x="8610602" y="0"/>
            <a:ext cx="358140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40113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49CC873-420C-47CB-9A50-0654DBFF4E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5" r="41609" b="83611"/>
          <a:stretch/>
        </p:blipFill>
        <p:spPr>
          <a:xfrm flipH="1">
            <a:off x="8610602" y="0"/>
            <a:ext cx="358140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6808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039256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5603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57842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84254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33013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46971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7609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5373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833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72" r:id="rId26"/>
    <p:sldLayoutId id="2147483664" r:id="rId27"/>
  </p:sldLayoutIdLst>
  <p:transition spd="slow">
    <p:cover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ature.com/articles/s41598-024-76299-9" TargetMode="External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26" Type="http://schemas.openxmlformats.org/officeDocument/2006/relationships/diagramColors" Target="../diagrams/colors5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5" Type="http://schemas.openxmlformats.org/officeDocument/2006/relationships/diagramQuickStyle" Target="../diagrams/quickStyle5.xml"/><Relationship Id="rId2" Type="http://schemas.openxmlformats.org/officeDocument/2006/relationships/image" Target="../media/image6.jpe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29" Type="http://schemas.openxmlformats.org/officeDocument/2006/relationships/diagramLayout" Target="../diagrams/layout6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openxmlformats.org/officeDocument/2006/relationships/diagramLayout" Target="../diagrams/layout5.xml"/><Relationship Id="rId32" Type="http://schemas.microsoft.com/office/2007/relationships/diagramDrawing" Target="../diagrams/drawing6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23" Type="http://schemas.openxmlformats.org/officeDocument/2006/relationships/diagramData" Target="../diagrams/data5.xml"/><Relationship Id="rId28" Type="http://schemas.openxmlformats.org/officeDocument/2006/relationships/diagramData" Target="../diagrams/data6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31" Type="http://schemas.openxmlformats.org/officeDocument/2006/relationships/diagramColors" Target="../diagrams/colors6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Relationship Id="rId27" Type="http://schemas.microsoft.com/office/2007/relationships/diagramDrawing" Target="../diagrams/drawing5.xml"/><Relationship Id="rId30" Type="http://schemas.openxmlformats.org/officeDocument/2006/relationships/diagramQuickStyle" Target="../diagrams/quickStyle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link.springer.com/article/10.1007/s42154-022-00191-3" TargetMode="External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Relationship Id="rId9" Type="http://schemas.openxmlformats.org/officeDocument/2006/relationships/hyperlink" Target="https://www.frontiersin.org/journals/future-transportation/articles/10.3389/ffutr.2021.759125/full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FFFBEE1-083C-4223-BD05-8B41B8C984F8}"/>
              </a:ext>
            </a:extLst>
          </p:cNvPr>
          <p:cNvSpPr txBox="1"/>
          <p:nvPr/>
        </p:nvSpPr>
        <p:spPr>
          <a:xfrm>
            <a:off x="232506" y="2177455"/>
            <a:ext cx="11367308" cy="954107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 Comparative Study for Self-Driving Cars: </a:t>
            </a:r>
            <a:br>
              <a:rPr lang="en-US" sz="2800" dirty="0"/>
            </a:br>
            <a:r>
              <a:rPr lang="en-US" sz="2800" dirty="0"/>
              <a:t>Integrating Behavioral Cloning, Path Planning, and NEAT</a:t>
            </a:r>
            <a:endParaRPr lang="en-US" sz="2800" b="1" dirty="0"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C8A174-3F01-422F-8DA6-6C520152C975}"/>
              </a:ext>
            </a:extLst>
          </p:cNvPr>
          <p:cNvSpPr txBox="1"/>
          <p:nvPr/>
        </p:nvSpPr>
        <p:spPr>
          <a:xfrm>
            <a:off x="5535562" y="3718707"/>
            <a:ext cx="48133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Presented by</a:t>
            </a:r>
          </a:p>
          <a:p>
            <a:endParaRPr lang="ko-KR" altLang="en-US" sz="1400" dirty="0"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F87440-A7BC-02DF-88D4-4E2A631F1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905" y="151936"/>
            <a:ext cx="6519311" cy="1516503"/>
          </a:xfrm>
          <a:prstGeom prst="rect">
            <a:avLst/>
          </a:prstGeom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C5DCD6-D8FC-2543-FA28-7DD8CB631866}"/>
              </a:ext>
            </a:extLst>
          </p:cNvPr>
          <p:cNvSpPr txBox="1"/>
          <p:nvPr/>
        </p:nvSpPr>
        <p:spPr>
          <a:xfrm>
            <a:off x="449323" y="3976594"/>
            <a:ext cx="4641151" cy="1795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MS UI Gothic" panose="020B0600070205080204" pitchFamily="34" charset="-128"/>
                <a:cs typeface="Microsoft Uighur" panose="02000000000000000000" pitchFamily="2" charset="-78"/>
              </a:rPr>
              <a:t>Dr.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MS UI Gothic" panose="020B0600070205080204" pitchFamily="34" charset="-128"/>
                <a:cs typeface="Microsoft Uighur" panose="02000000000000000000" pitchFamily="2" charset="-78"/>
              </a:rPr>
              <a:t>Lekshmi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MS UI Gothic" panose="020B0600070205080204" pitchFamily="34" charset="-128"/>
                <a:cs typeface="Microsoft Uighur" panose="02000000000000000000" pitchFamily="2" charset="-78"/>
              </a:rPr>
              <a:t> K</a:t>
            </a:r>
          </a:p>
          <a:p>
            <a:pPr marL="0" marR="0" lvl="0" indent="0" algn="just" defTabSz="4572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MS UI Gothic" panose="020B0600070205080204" pitchFamily="34" charset="-128"/>
                <a:cs typeface="Microsoft Uighur" panose="02000000000000000000" pitchFamily="2" charset="-78"/>
              </a:rPr>
              <a:t>Professor - Higher Academic Grade </a:t>
            </a:r>
          </a:p>
          <a:p>
            <a:pPr marL="0" marR="0" lvl="0" indent="0" algn="just" defTabSz="457200" rtl="0" eaLnBrk="1" fontAlgn="auto" latinLnBrk="0" hangingPunct="1">
              <a:lnSpc>
                <a:spcPts val="335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MS UI Gothic" panose="020B0600070205080204" pitchFamily="34" charset="-128"/>
                <a:cs typeface="Microsoft Uighur" panose="02000000000000000000" pitchFamily="2" charset="-78"/>
              </a:rPr>
              <a:t>School of Computer Science and Engineering, VIT Chennai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5542E8-ACA9-67D8-9401-56E41AEEA10A}"/>
              </a:ext>
            </a:extLst>
          </p:cNvPr>
          <p:cNvSpPr txBox="1"/>
          <p:nvPr/>
        </p:nvSpPr>
        <p:spPr>
          <a:xfrm>
            <a:off x="449323" y="3539555"/>
            <a:ext cx="3243101" cy="487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000" b="1" dirty="0">
                <a:cs typeface="Arial" panose="020B0604020202020204" pitchFamily="34" charset="0"/>
              </a:rPr>
              <a:t>Guide</a:t>
            </a:r>
            <a:endParaRPr lang="en-US" sz="2400" b="1" dirty="0"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7F95E2-73D3-07FB-90E5-D779D14EF4FD}"/>
              </a:ext>
            </a:extLst>
          </p:cNvPr>
          <p:cNvSpPr txBox="1"/>
          <p:nvPr/>
        </p:nvSpPr>
        <p:spPr>
          <a:xfrm>
            <a:off x="5535561" y="4117622"/>
            <a:ext cx="2970883" cy="9211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000" b="1" dirty="0">
                <a:ea typeface="Calibri Light" panose="020F0302020204030204" pitchFamily="34" charset="0"/>
                <a:cs typeface="Leelawadee" panose="020B0502040204020203" pitchFamily="34" charset="-34"/>
              </a:rPr>
              <a:t>Vinayak Kumar Singh</a:t>
            </a:r>
          </a:p>
          <a:p>
            <a:pPr algn="just">
              <a:lnSpc>
                <a:spcPts val="3359"/>
              </a:lnSpc>
            </a:pPr>
            <a:r>
              <a:rPr lang="en-US" sz="2000" b="1" dirty="0">
                <a:ea typeface="Calibri Light" panose="020F0302020204030204" pitchFamily="34" charset="0"/>
                <a:cs typeface="Leelawadee" panose="020B0502040204020203" pitchFamily="34" charset="-34"/>
              </a:rPr>
              <a:t>23MCA1030</a:t>
            </a:r>
          </a:p>
        </p:txBody>
      </p:sp>
      <p:pic>
        <p:nvPicPr>
          <p:cNvPr id="13" name="Picture 4" descr="PyImageSearch - You can master Computer Vision, Deep Learning, and OpenCV.">
            <a:extLst>
              <a:ext uri="{FF2B5EF4-FFF2-40B4-BE49-F238E27FC236}">
                <a16:creationId xmlns:a16="http://schemas.microsoft.com/office/drawing/2014/main" id="{E692C788-50E0-F9E6-A7C5-71B52AB6F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5756" y="3539555"/>
            <a:ext cx="3986244" cy="3614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A258E98-A34F-6C02-C780-A998175F4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015759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57897">
                  <a:extLst>
                    <a:ext uri="{9D8B030D-6E8A-4147-A177-3AD203B41FA5}">
                      <a16:colId xmlns:a16="http://schemas.microsoft.com/office/drawing/2014/main" val="120175748"/>
                    </a:ext>
                  </a:extLst>
                </a:gridCol>
                <a:gridCol w="2398963">
                  <a:extLst>
                    <a:ext uri="{9D8B030D-6E8A-4147-A177-3AD203B41FA5}">
                      <a16:colId xmlns:a16="http://schemas.microsoft.com/office/drawing/2014/main" val="80595945"/>
                    </a:ext>
                  </a:extLst>
                </a:gridCol>
                <a:gridCol w="2515213">
                  <a:extLst>
                    <a:ext uri="{9D8B030D-6E8A-4147-A177-3AD203B41FA5}">
                      <a16:colId xmlns:a16="http://schemas.microsoft.com/office/drawing/2014/main" val="2211243082"/>
                    </a:ext>
                  </a:extLst>
                </a:gridCol>
                <a:gridCol w="3608657">
                  <a:extLst>
                    <a:ext uri="{9D8B030D-6E8A-4147-A177-3AD203B41FA5}">
                      <a16:colId xmlns:a16="http://schemas.microsoft.com/office/drawing/2014/main" val="1246136166"/>
                    </a:ext>
                  </a:extLst>
                </a:gridCol>
                <a:gridCol w="2911270">
                  <a:extLst>
                    <a:ext uri="{9D8B030D-6E8A-4147-A177-3AD203B41FA5}">
                      <a16:colId xmlns:a16="http://schemas.microsoft.com/office/drawing/2014/main" val="3119449457"/>
                    </a:ext>
                  </a:extLst>
                </a:gridCol>
              </a:tblGrid>
              <a:tr h="490351"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 err="1"/>
                        <a:t>S.No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TITLE(YEAR)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TECHNOLOGY USED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PROBLEM SOLVED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31958"/>
                  </a:ext>
                </a:extLst>
              </a:tr>
              <a:tr h="2259771"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ea typeface="Verdana" panose="020B0604030504040204" pitchFamily="34" charset="0"/>
                        </a:rPr>
                        <a:t>End-to-End Planning by Vision-language Model for Autonomous Driving on Carla Simulator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IN" sz="1600" dirty="0">
                          <a:latin typeface="+mn-lt"/>
                        </a:rPr>
                        <a:t>T</a:t>
                      </a:r>
                      <a:r>
                        <a:rPr lang="en-US" sz="1600" dirty="0">
                          <a:latin typeface="+mn-lt"/>
                        </a:rPr>
                        <a:t>he paper employs a vision-language model with an auto-regressive transformer decoder for end-to-end autonomous driving planning.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15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It addresses the challenge of accumulated errors and information loss in traditional module-based autonomous driving systems by integrating planning as a language sequence generation task.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The proposed method achieved state-of-the-art performance on CARLA benchmarks, demonstrating its effectiveness and potential for real-world autonomous driving applications.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024086"/>
                  </a:ext>
                </a:extLst>
              </a:tr>
              <a:tr h="1861887"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 err="1">
                          <a:solidFill>
                            <a:schemeClr val="dk1"/>
                          </a:solidFill>
                          <a:latin typeface="+mn-lt"/>
                          <a:ea typeface="Verdana" panose="020B0604030504040204" pitchFamily="34" charset="0"/>
                          <a:cs typeface="+mn-cs"/>
                        </a:rPr>
                        <a:t>Waymax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Verdana" panose="020B0604030504040204" pitchFamily="34" charset="0"/>
                          <a:cs typeface="+mn-cs"/>
                        </a:rPr>
                        <a:t>: An Accelerated, Data-Driven Simulator </a:t>
                      </a:r>
                      <a:r>
                        <a:rPr lang="en-US" sz="1600" kern="1200" dirty="0" err="1">
                          <a:solidFill>
                            <a:schemeClr val="dk1"/>
                          </a:solidFill>
                          <a:latin typeface="+mn-lt"/>
                          <a:ea typeface="Verdana" panose="020B0604030504040204" pitchFamily="34" charset="0"/>
                          <a:cs typeface="+mn-cs"/>
                        </a:rPr>
                        <a:t>forLarge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Verdana" panose="020B0604030504040204" pitchFamily="34" charset="0"/>
                          <a:cs typeface="+mn-cs"/>
                        </a:rPr>
                        <a:t>-Scale Autonomous Driving Research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utilizes a hardware-accelerated, differentiable simulator built on real-world driving data for autonomous vehicle research.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It addresses the challenges of speed and realism in simulating complex multi-agent interactions in autonomous driving scenarios.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 err="1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Waymax</a:t>
                      </a: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demonstrates significant potential for improving the training and evaluation of autonomous driving systems while minimizing the sim-to-real performance gap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94639049"/>
                  </a:ext>
                </a:extLst>
              </a:tr>
              <a:tr h="2245991"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Verdana" panose="020B0604030504040204" pitchFamily="34" charset="0"/>
                          <a:cs typeface="+mn-cs"/>
                        </a:rPr>
                        <a:t>Lane detection based on real-time semantic segmentation for end-to-end autonomous driving under low-light conditions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dirty="0">
                          <a:latin typeface="+mn-lt"/>
                        </a:rPr>
                        <a:t>The paper employs the UET-STDC framework, integrating real-time semantic segmentation and the Zero-DCE++ image enhancement method.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15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It addresses the challenges of low lane detection accuracy and feature extraction difficulties in low-light driving conditions.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 The proposed method significantly improves lane segmentation performance while maintaining real-time processing capabilities, enhancing the safety and efficiency of autonomous driving systems.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040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7908054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A258E98-A34F-6C02-C780-A998175F4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562908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57897">
                  <a:extLst>
                    <a:ext uri="{9D8B030D-6E8A-4147-A177-3AD203B41FA5}">
                      <a16:colId xmlns:a16="http://schemas.microsoft.com/office/drawing/2014/main" val="120175748"/>
                    </a:ext>
                  </a:extLst>
                </a:gridCol>
                <a:gridCol w="2398963">
                  <a:extLst>
                    <a:ext uri="{9D8B030D-6E8A-4147-A177-3AD203B41FA5}">
                      <a16:colId xmlns:a16="http://schemas.microsoft.com/office/drawing/2014/main" val="80595945"/>
                    </a:ext>
                  </a:extLst>
                </a:gridCol>
                <a:gridCol w="2515213">
                  <a:extLst>
                    <a:ext uri="{9D8B030D-6E8A-4147-A177-3AD203B41FA5}">
                      <a16:colId xmlns:a16="http://schemas.microsoft.com/office/drawing/2014/main" val="2211243082"/>
                    </a:ext>
                  </a:extLst>
                </a:gridCol>
                <a:gridCol w="3608657">
                  <a:extLst>
                    <a:ext uri="{9D8B030D-6E8A-4147-A177-3AD203B41FA5}">
                      <a16:colId xmlns:a16="http://schemas.microsoft.com/office/drawing/2014/main" val="1246136166"/>
                    </a:ext>
                  </a:extLst>
                </a:gridCol>
                <a:gridCol w="2911270">
                  <a:extLst>
                    <a:ext uri="{9D8B030D-6E8A-4147-A177-3AD203B41FA5}">
                      <a16:colId xmlns:a16="http://schemas.microsoft.com/office/drawing/2014/main" val="3119449457"/>
                    </a:ext>
                  </a:extLst>
                </a:gridCol>
              </a:tblGrid>
              <a:tr h="491192"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 err="1"/>
                        <a:t>S.No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TITLE(YEAR)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TECHNOLOGY USED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PROBLEM SOLVED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31958"/>
                  </a:ext>
                </a:extLst>
              </a:tr>
              <a:tr h="2263640"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ea typeface="Verdana" panose="020B0604030504040204" pitchFamily="34" charset="0"/>
                        </a:rPr>
                        <a:t>Autonomous Vehicle Simulation With Multi Human Driving Behavior Using Deep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dirty="0">
                          <a:latin typeface="+mn-lt"/>
                        </a:rPr>
                        <a:t>The paper utilizes deep learning techniques, specifically Convolutional Neural Networks (CNN), for autonomous vehicle simulation.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15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It addresses the challenge of simulating multi-human driving behaviors in autonomous vehicles to improve their decision-making capabilities.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 The research demonstrates promising results with a 71% accuracy and suggests further optimization opportunities for enhancing autonomous vehicle performance.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024086"/>
                  </a:ext>
                </a:extLst>
              </a:tr>
              <a:tr h="1865076"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Verdana" panose="020B0604030504040204" pitchFamily="34" charset="0"/>
                          <a:cs typeface="+mn-cs"/>
                        </a:rPr>
                        <a:t> Choose Your Simulator Wisely: A Review on Open-Source Simulators for Autonomous Driving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discusses various open-source simulators for autonomous driving, focusing on their functionalities and performance.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It addresses critical issues related to simulation fidelity, efficiency, and the validity of algorithms developed in these simulators.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The review emphasizes the need for improved realism and standardization in simulators to enhance the development and deployment of autonomous driving technologies.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94639049"/>
                  </a:ext>
                </a:extLst>
              </a:tr>
              <a:tr h="2238091"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Verdana" panose="020B0604030504040204" pitchFamily="34" charset="0"/>
                          <a:cs typeface="+mn-cs"/>
                        </a:rPr>
                        <a:t>Autonomous Vehicles Using Udacity’s Self Driving Vehicles Simulator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IN" sz="1600" dirty="0">
                          <a:latin typeface="+mn-lt"/>
                        </a:rPr>
                        <a:t>The paper utilizes machine learning algorithms, specifically convolutional neural networks (CNN) and recurrent neural networks (RNN), for training autonomous vehicle models.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15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It addresses the challenge of training autonomous vehicles to navigate diverse driving environments effectively.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The study concludes that enhancing image processing and model adaptability is essential for achieving optimal performance in real-time driving scenarios.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040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753479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A258E98-A34F-6C02-C780-A998175F4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121019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57897">
                  <a:extLst>
                    <a:ext uri="{9D8B030D-6E8A-4147-A177-3AD203B41FA5}">
                      <a16:colId xmlns:a16="http://schemas.microsoft.com/office/drawing/2014/main" val="120175748"/>
                    </a:ext>
                  </a:extLst>
                </a:gridCol>
                <a:gridCol w="2398963">
                  <a:extLst>
                    <a:ext uri="{9D8B030D-6E8A-4147-A177-3AD203B41FA5}">
                      <a16:colId xmlns:a16="http://schemas.microsoft.com/office/drawing/2014/main" val="80595945"/>
                    </a:ext>
                  </a:extLst>
                </a:gridCol>
                <a:gridCol w="2515213">
                  <a:extLst>
                    <a:ext uri="{9D8B030D-6E8A-4147-A177-3AD203B41FA5}">
                      <a16:colId xmlns:a16="http://schemas.microsoft.com/office/drawing/2014/main" val="2211243082"/>
                    </a:ext>
                  </a:extLst>
                </a:gridCol>
                <a:gridCol w="3608657">
                  <a:extLst>
                    <a:ext uri="{9D8B030D-6E8A-4147-A177-3AD203B41FA5}">
                      <a16:colId xmlns:a16="http://schemas.microsoft.com/office/drawing/2014/main" val="1246136166"/>
                    </a:ext>
                  </a:extLst>
                </a:gridCol>
                <a:gridCol w="2911270">
                  <a:extLst>
                    <a:ext uri="{9D8B030D-6E8A-4147-A177-3AD203B41FA5}">
                      <a16:colId xmlns:a16="http://schemas.microsoft.com/office/drawing/2014/main" val="3119449457"/>
                    </a:ext>
                  </a:extLst>
                </a:gridCol>
              </a:tblGrid>
              <a:tr h="491192"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 err="1"/>
                        <a:t>S.No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TITLE(YEAR)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TECHNOLOGY USED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PROBLEM SOLVED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31958"/>
                  </a:ext>
                </a:extLst>
              </a:tr>
              <a:tr h="2263640"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ea typeface="Verdana" panose="020B0604030504040204" pitchFamily="34" charset="0"/>
                        </a:rPr>
                        <a:t>3D Object Detection for Autonomous Driving: A Comprehensive Survey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dirty="0">
                          <a:latin typeface="+mn-lt"/>
                        </a:rPr>
                        <a:t>The paper utilizes 3D object detection technologies using LiDAR, cameras, and multi-modal sensor fusion for autonomous driving.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15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It addresses the challenge of accurately detecting and localizing objects in 3D space for reliable perception in autonomous vehicles.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The study concludes that while significant progress has been made, improvements in sensor integration and computational efficiency are crucial for advancing 3D object detection in real-time autonomous driving applications.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024086"/>
                  </a:ext>
                </a:extLst>
              </a:tr>
              <a:tr h="1865076"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Verdana" panose="020B0604030504040204" pitchFamily="34" charset="0"/>
                          <a:cs typeface="+mn-cs"/>
                        </a:rPr>
                        <a:t>MCS-YOLO: A Multiscale Object Detection Method for Autonomous Driving Road Environment Recognition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employs the MCS-YOLO algorithm, incorporating a coordinate attention mechanism and 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Swin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Transformer for enhanced object detection.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It addresses the challenges of low inference speed and accuracy in object detection for autonomous driving environments.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The MCS-YOLO algorithm significantly improves detection performance, achieving higher accuracy and real-time processing capabilities compared to existing models.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94639049"/>
                  </a:ext>
                </a:extLst>
              </a:tr>
              <a:tr h="2238091"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Verdana" panose="020B0604030504040204" pitchFamily="34" charset="0"/>
                          <a:cs typeface="+mn-cs"/>
                        </a:rPr>
                        <a:t>Deep Learning-Based Image 3-D Object Detection for Autonomous Driving: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dirty="0">
                          <a:latin typeface="+mn-lt"/>
                        </a:rPr>
                        <a:t>The paper focuses on deep learning-based methods for 3-D object detection using monocular and stereo camera images.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15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It addresses the challenges of obtaining accurate 3-D information from 2-D images in autonomous driving scenarios.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T</a:t>
                      </a:r>
                      <a:r>
                        <a:rPr lang="en-US" sz="1600" dirty="0">
                          <a:latin typeface="+mn-lt"/>
                        </a:rPr>
                        <a:t>he study highlights the need for improved robustness and performance in 3-D object detection to enhance the safety and reliability of autonomous driving systems.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040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3638449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A258E98-A34F-6C02-C780-A998175F4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879706"/>
              </p:ext>
            </p:extLst>
          </p:nvPr>
        </p:nvGraphicFramePr>
        <p:xfrm>
          <a:off x="0" y="0"/>
          <a:ext cx="12192000" cy="277719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57897">
                  <a:extLst>
                    <a:ext uri="{9D8B030D-6E8A-4147-A177-3AD203B41FA5}">
                      <a16:colId xmlns:a16="http://schemas.microsoft.com/office/drawing/2014/main" val="120175748"/>
                    </a:ext>
                  </a:extLst>
                </a:gridCol>
                <a:gridCol w="2398963">
                  <a:extLst>
                    <a:ext uri="{9D8B030D-6E8A-4147-A177-3AD203B41FA5}">
                      <a16:colId xmlns:a16="http://schemas.microsoft.com/office/drawing/2014/main" val="80595945"/>
                    </a:ext>
                  </a:extLst>
                </a:gridCol>
                <a:gridCol w="2515213">
                  <a:extLst>
                    <a:ext uri="{9D8B030D-6E8A-4147-A177-3AD203B41FA5}">
                      <a16:colId xmlns:a16="http://schemas.microsoft.com/office/drawing/2014/main" val="2211243082"/>
                    </a:ext>
                  </a:extLst>
                </a:gridCol>
                <a:gridCol w="3608657">
                  <a:extLst>
                    <a:ext uri="{9D8B030D-6E8A-4147-A177-3AD203B41FA5}">
                      <a16:colId xmlns:a16="http://schemas.microsoft.com/office/drawing/2014/main" val="1246136166"/>
                    </a:ext>
                  </a:extLst>
                </a:gridCol>
                <a:gridCol w="2911270">
                  <a:extLst>
                    <a:ext uri="{9D8B030D-6E8A-4147-A177-3AD203B41FA5}">
                      <a16:colId xmlns:a16="http://schemas.microsoft.com/office/drawing/2014/main" val="3119449457"/>
                    </a:ext>
                  </a:extLst>
                </a:gridCol>
              </a:tblGrid>
              <a:tr h="491192"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/>
                        <a:t>S.No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/>
                        <a:t>TITLE(YEAR)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TECHNOLOGY USED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PROBLEM SOLVED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/>
                        <a:t>OBSERVATIONS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31958"/>
                  </a:ext>
                </a:extLst>
              </a:tr>
              <a:tr h="2263640"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800">
                          <a:latin typeface="+mn-lt"/>
                        </a:rPr>
                        <a:t>15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>
                          <a:latin typeface="+mn-lt"/>
                          <a:ea typeface="Verdana" panose="020B0604030504040204" pitchFamily="34" charset="0"/>
                        </a:rPr>
                        <a:t>Radar-Camera Fusion for Object Detection and Semantic Segmentation in Autonomous Driving: A Comprehensive Review</a:t>
                      </a:r>
                      <a:endParaRPr lang="en-US" sz="1800" dirty="0">
                        <a:latin typeface="+mn-lt"/>
                        <a:ea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800">
                          <a:latin typeface="+mn-lt"/>
                        </a:rPr>
                        <a:t>The paper focuses on radar-camera fusion technology for enhancing perception in autonomous driving.</a:t>
                      </a:r>
                      <a:endParaRPr lang="en-IN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15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It addresses the challenges of integrating radar and camera data for improved object detection and semantic segmentation in various environmental conditions.</a:t>
                      </a:r>
                      <a:endParaRPr lang="en-IN" sz="18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800" dirty="0">
                          <a:latin typeface="+mn-lt"/>
                        </a:rPr>
                        <a:t>The review highlights the potential of radar-camera fusion to provide robust and reliable perception systems for autonomous vehicles, paving the way for future research and advancements in this field.</a:t>
                      </a:r>
                      <a:endParaRPr lang="en-IN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024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720601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73A6E53-10B4-7FE1-834D-1033CD19E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3376120"/>
              </p:ext>
            </p:extLst>
          </p:nvPr>
        </p:nvGraphicFramePr>
        <p:xfrm>
          <a:off x="441432" y="451945"/>
          <a:ext cx="5654567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EFFA2C9-51C3-121E-D562-B6FC37502AA3}"/>
              </a:ext>
            </a:extLst>
          </p:cNvPr>
          <p:cNvSpPr txBox="1"/>
          <p:nvPr/>
        </p:nvSpPr>
        <p:spPr>
          <a:xfrm>
            <a:off x="557048" y="1408386"/>
            <a:ext cx="10836166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__fkGroteskNeue_598ab8"/>
              </a:rPr>
              <a:t>Core Components:</a:t>
            </a:r>
            <a:br>
              <a:rPr lang="en-US" sz="2400" b="0" i="0" dirty="0">
                <a:effectLst/>
                <a:latin typeface="__fkGroteskNeue_598ab8"/>
              </a:rPr>
            </a:br>
            <a:r>
              <a:rPr lang="en-US" sz="2400" b="0" i="0" dirty="0">
                <a:effectLst/>
                <a:latin typeface="__fkGroteskNeue_598ab8"/>
              </a:rPr>
              <a:t>Neural Network Architecture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Input layer: Processes visual image and sensor data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Hidden layers: Multiple convolutional and dense layers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Output layer: Steering and control decisions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Activation functions: </a:t>
            </a:r>
            <a:r>
              <a:rPr lang="en-US" sz="2400" b="0" i="0" dirty="0" err="1">
                <a:effectLst/>
                <a:latin typeface="__fkGroteskNeue_598ab8"/>
              </a:rPr>
              <a:t>ReLU</a:t>
            </a:r>
            <a:r>
              <a:rPr lang="en-US" sz="2400" b="0" i="0" dirty="0">
                <a:effectLst/>
                <a:latin typeface="__fkGroteskNeue_598ab8"/>
              </a:rPr>
              <a:t> for hidden layers</a:t>
            </a:r>
          </a:p>
          <a:p>
            <a:pPr algn="l"/>
            <a:endParaRPr lang="en-US" sz="2400" b="0" i="0" dirty="0">
              <a:effectLst/>
              <a:latin typeface="__fkGroteskNeue_598ab8"/>
            </a:endParaRPr>
          </a:p>
          <a:p>
            <a:pPr algn="l"/>
            <a:r>
              <a:rPr lang="en-US" sz="2400" b="0" i="0" dirty="0">
                <a:effectLst/>
                <a:latin typeface="__fkGroteskNeue_598ab8"/>
              </a:rPr>
              <a:t>Training Process: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Data collection from human driving demonstrations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Image preprocessing and augmentation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Real-time sensor data processing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Gradient-based optimization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dirty="0">
              <a:cs typeface="Times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822D38-D3C8-4A95-8305-B4F2A59FFC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076" y="911214"/>
            <a:ext cx="3824425" cy="545399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C8B97AD-C981-4BCC-89FC-A925B099ACF8}"/>
              </a:ext>
            </a:extLst>
          </p:cNvPr>
          <p:cNvGrpSpPr/>
          <p:nvPr/>
        </p:nvGrpSpPr>
        <p:grpSpPr>
          <a:xfrm>
            <a:off x="8351706" y="165902"/>
            <a:ext cx="2217684" cy="578430"/>
            <a:chOff x="0" y="0"/>
            <a:chExt cx="5654567" cy="578430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9288E24-BE29-4405-8D28-8CB44B1A2547}"/>
                </a:ext>
              </a:extLst>
            </p:cNvPr>
            <p:cNvSpPr/>
            <p:nvPr/>
          </p:nvSpPr>
          <p:spPr>
            <a:xfrm>
              <a:off x="0" y="0"/>
              <a:ext cx="5654567" cy="578430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</p:sp>
        <p:sp>
          <p:nvSpPr>
            <p:cNvPr id="10" name="Rectangle: Rounded Corners 4">
              <a:extLst>
                <a:ext uri="{FF2B5EF4-FFF2-40B4-BE49-F238E27FC236}">
                  <a16:creationId xmlns:a16="http://schemas.microsoft.com/office/drawing/2014/main" id="{1CEC53AC-B200-4C91-A594-4AF2D661109E}"/>
                </a:ext>
              </a:extLst>
            </p:cNvPr>
            <p:cNvSpPr txBox="1"/>
            <p:nvPr/>
          </p:nvSpPr>
          <p:spPr>
            <a:xfrm>
              <a:off x="28237" y="28237"/>
              <a:ext cx="5598093" cy="52195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dirty="0"/>
                <a:t>ARCHITECTURE</a:t>
              </a:r>
              <a:endParaRPr lang="en-IN" sz="2400" b="1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91993106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73A6E53-10B4-7FE1-834D-1033CD19EF18}"/>
              </a:ext>
            </a:extLst>
          </p:cNvPr>
          <p:cNvGraphicFramePr/>
          <p:nvPr/>
        </p:nvGraphicFramePr>
        <p:xfrm>
          <a:off x="441432" y="451945"/>
          <a:ext cx="5654567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3D31C57-8834-4955-B352-63343E74B29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902" y="1201830"/>
            <a:ext cx="9380486" cy="527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649714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73A6E53-10B4-7FE1-834D-1033CD19E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9952921"/>
              </p:ext>
            </p:extLst>
          </p:nvPr>
        </p:nvGraphicFramePr>
        <p:xfrm>
          <a:off x="441434" y="451945"/>
          <a:ext cx="4319646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EFFA2C9-51C3-121E-D562-B6FC37502AA3}"/>
              </a:ext>
            </a:extLst>
          </p:cNvPr>
          <p:cNvSpPr txBox="1"/>
          <p:nvPr/>
        </p:nvSpPr>
        <p:spPr>
          <a:xfrm>
            <a:off x="557048" y="1408386"/>
            <a:ext cx="106578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dirty="0">
                <a:effectLst/>
                <a:latin typeface="__fkGroteskNeue_598ab8"/>
              </a:rPr>
              <a:t>Core Components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Environment Perception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Route Generation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Obstacle Avoidance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Real-time Decision Making</a:t>
            </a:r>
          </a:p>
          <a:p>
            <a:pPr algn="l"/>
            <a:endParaRPr lang="en-US" sz="2000" b="0" i="0" dirty="0">
              <a:effectLst/>
              <a:latin typeface="__fkGroteskNeue_598ab8"/>
            </a:endParaRPr>
          </a:p>
          <a:p>
            <a:pPr algn="l"/>
            <a:r>
              <a:rPr lang="en-US" sz="2000" i="0" dirty="0">
                <a:effectLst/>
                <a:latin typeface="__fkGroteskNeue_598ab8"/>
              </a:rPr>
              <a:t>Algorithms</a:t>
            </a:r>
          </a:p>
          <a:p>
            <a:pPr algn="l"/>
            <a:r>
              <a:rPr lang="en-US" sz="2000" b="0" i="0" dirty="0">
                <a:effectLst/>
                <a:latin typeface="__fkGroteskNeue_598ab8"/>
              </a:rPr>
              <a:t>RRT (Rapidly-exploring Random Tree):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Explores space through random sampling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Builds tree-like structure from start point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Connects nodes until reaching goal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Handles complex environments efficiently</a:t>
            </a:r>
            <a:endParaRPr lang="en-US" sz="2000" b="0" i="0" u="none" strike="noStrike" dirty="0">
              <a:effectLst/>
              <a:latin typeface="var(--font-berkeley-mono)"/>
              <a:hlinkClick r:id="rId8"/>
            </a:endParaRPr>
          </a:p>
          <a:p>
            <a:pPr algn="l"/>
            <a:r>
              <a:rPr lang="en-US" sz="2000" b="0" i="0" dirty="0">
                <a:effectLst/>
                <a:latin typeface="__fkGroteskNeue_598ab8"/>
              </a:rPr>
              <a:t>Model Predictive Control (MPC):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Enables real-time path adjustments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  <a:latin typeface="__fkGroteskNeue_598ab8"/>
              </a:rPr>
              <a:t>Predictive behavior modeling</a:t>
            </a:r>
          </a:p>
        </p:txBody>
      </p:sp>
    </p:spTree>
    <p:extLst>
      <p:ext uri="{BB962C8B-B14F-4D97-AF65-F5344CB8AC3E}">
        <p14:creationId xmlns:p14="http://schemas.microsoft.com/office/powerpoint/2010/main" val="573271262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73A6E53-10B4-7FE1-834D-1033CD19EF18}"/>
              </a:ext>
            </a:extLst>
          </p:cNvPr>
          <p:cNvGraphicFramePr/>
          <p:nvPr/>
        </p:nvGraphicFramePr>
        <p:xfrm>
          <a:off x="441434" y="451945"/>
          <a:ext cx="4319646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EFFA2C9-51C3-121E-D562-B6FC37502AA3}"/>
              </a:ext>
            </a:extLst>
          </p:cNvPr>
          <p:cNvSpPr txBox="1"/>
          <p:nvPr/>
        </p:nvSpPr>
        <p:spPr>
          <a:xfrm>
            <a:off x="557048" y="1408386"/>
            <a:ext cx="10657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000" b="0" i="0" dirty="0">
              <a:effectLst/>
              <a:latin typeface="__fkGroteskNeue_598ab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DD2B33-7A0D-4874-9EB7-C32BAC16C3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231" y="1259821"/>
            <a:ext cx="8924925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902878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73A6E53-10B4-7FE1-834D-1033CD19E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738305"/>
              </p:ext>
            </p:extLst>
          </p:nvPr>
        </p:nvGraphicFramePr>
        <p:xfrm>
          <a:off x="441433" y="451945"/>
          <a:ext cx="9150801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EFFA2C9-51C3-121E-D562-B6FC37502AA3}"/>
              </a:ext>
            </a:extLst>
          </p:cNvPr>
          <p:cNvSpPr txBox="1"/>
          <p:nvPr/>
        </p:nvSpPr>
        <p:spPr>
          <a:xfrm>
            <a:off x="548083" y="1175303"/>
            <a:ext cx="1083616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dirty="0">
                <a:effectLst/>
              </a:rPr>
              <a:t>Core Architecture &amp; Components:</a:t>
            </a:r>
          </a:p>
          <a:p>
            <a:pPr algn="l"/>
            <a:r>
              <a:rPr lang="en-US" sz="2000" b="0" i="0" dirty="0">
                <a:effectLst/>
              </a:rPr>
              <a:t>Neural Network Structure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</a:rPr>
              <a:t>Input: 5 radar sensors for environmental perception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</a:rPr>
              <a:t>Output: 4 control decisions (steering, acceleration, braking, speed)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</a:rPr>
              <a:t>Dynamic topology evolution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dirty="0">
                <a:effectLst/>
              </a:rPr>
              <a:t>Adaptive network complexity</a:t>
            </a:r>
          </a:p>
          <a:p>
            <a:pPr algn="l"/>
            <a:endParaRPr lang="en-US" sz="2000" b="0" i="0" dirty="0">
              <a:effectLst/>
            </a:endParaRPr>
          </a:p>
          <a:p>
            <a:pPr algn="l"/>
            <a:r>
              <a:rPr lang="en-US" sz="2000" b="0" i="0" dirty="0">
                <a:effectLst/>
              </a:rPr>
              <a:t>Evolution Process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0" i="0" dirty="0">
                <a:effectLst/>
              </a:rPr>
              <a:t>Population initialization with random genomes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0" i="0" dirty="0">
                <a:effectLst/>
              </a:rPr>
              <a:t>Fitness evaluation based 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Distance covered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Survival 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Navigation accuracy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Obstacle avoidance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0" i="0" dirty="0">
                <a:effectLst/>
              </a:rPr>
              <a:t>Species management for genetic diversity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0" i="0" dirty="0">
                <a:effectLst/>
              </a:rPr>
              <a:t>Natural selection mechanisms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740089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73A6E53-10B4-7FE1-834D-1033CD19E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8535120"/>
              </p:ext>
            </p:extLst>
          </p:nvPr>
        </p:nvGraphicFramePr>
        <p:xfrm>
          <a:off x="441434" y="451945"/>
          <a:ext cx="3331780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EFFA2C9-51C3-121E-D562-B6FC37502AA3}"/>
              </a:ext>
            </a:extLst>
          </p:cNvPr>
          <p:cNvSpPr txBox="1"/>
          <p:nvPr/>
        </p:nvSpPr>
        <p:spPr>
          <a:xfrm>
            <a:off x="557048" y="1408386"/>
            <a:ext cx="1083616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 startAt="3"/>
            </a:pPr>
            <a:r>
              <a:rPr lang="en-US" sz="2400" b="0" i="0" dirty="0">
                <a:effectLst/>
                <a:latin typeface="__fkGroteskNeue_598ab8"/>
              </a:rPr>
              <a:t>Control Integration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__fkGroteskNeue_598ab8"/>
              </a:rPr>
              <a:t>Real-time sensor processing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__fkGroteskNeue_598ab8"/>
              </a:rPr>
              <a:t>Neural network decision making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__fkGroteskNeue_598ab8"/>
              </a:rPr>
              <a:t>Environmental adaptation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__fkGroteskNeue_598ab8"/>
              </a:rPr>
              <a:t>Performance feedback loops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__fkGroteskNeue_598ab8"/>
              </a:rPr>
              <a:t>Continuous learning system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400" dirty="0">
              <a:latin typeface="__fkGroteskNeue_598ab8"/>
            </a:endParaRPr>
          </a:p>
          <a:p>
            <a:r>
              <a:rPr lang="en-US" sz="2400" b="0" i="0" dirty="0">
                <a:effectLst/>
                <a:latin typeface="__fkGroteskNeue_598ab8"/>
              </a:rPr>
              <a:t>This implementation enables autonomous vehicles to evolve increasingly complex neural networks that effectively control navigation while adapting to various driving conditions through continuous evolution and learning.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7149CFA-07CE-45DA-AA43-45DFCC1F2488}"/>
              </a:ext>
            </a:extLst>
          </p:cNvPr>
          <p:cNvGrpSpPr/>
          <p:nvPr/>
        </p:nvGrpSpPr>
        <p:grpSpPr>
          <a:xfrm>
            <a:off x="557048" y="458290"/>
            <a:ext cx="9150801" cy="578430"/>
            <a:chOff x="0" y="3172"/>
            <a:chExt cx="9150801" cy="57843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36136E1-277E-47F6-AC59-4A6B2B44F850}"/>
                </a:ext>
              </a:extLst>
            </p:cNvPr>
            <p:cNvSpPr/>
            <p:nvPr/>
          </p:nvSpPr>
          <p:spPr>
            <a:xfrm>
              <a:off x="0" y="3172"/>
              <a:ext cx="9150801" cy="578430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</p:sp>
        <p:sp>
          <p:nvSpPr>
            <p:cNvPr id="7" name="Rectangle: Rounded Corners 4">
              <a:extLst>
                <a:ext uri="{FF2B5EF4-FFF2-40B4-BE49-F238E27FC236}">
                  <a16:creationId xmlns:a16="http://schemas.microsoft.com/office/drawing/2014/main" id="{42E1B09B-E489-497F-A46B-7CEEC9B8905E}"/>
                </a:ext>
              </a:extLst>
            </p:cNvPr>
            <p:cNvSpPr txBox="1"/>
            <p:nvPr/>
          </p:nvSpPr>
          <p:spPr>
            <a:xfrm>
              <a:off x="28237" y="31409"/>
              <a:ext cx="9094327" cy="52195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0" i="0" kern="1200" dirty="0"/>
                <a:t>NEUROEVOLUTION OF AUGMENTING TOPOLOGIES (NEAT) IMPLEMENTATION </a:t>
              </a:r>
              <a:endParaRPr lang="en-IN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12702865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3A0310-B160-471C-B3EB-6BE967ECDC9D}"/>
              </a:ext>
            </a:extLst>
          </p:cNvPr>
          <p:cNvSpPr txBox="1"/>
          <p:nvPr/>
        </p:nvSpPr>
        <p:spPr>
          <a:xfrm>
            <a:off x="739354" y="1746583"/>
            <a:ext cx="5206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Contents</a:t>
            </a:r>
            <a:endParaRPr lang="ko-KR" altLang="en-US" dirty="0"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E509C4C-60B4-49C3-B648-C601FAD4E562}"/>
              </a:ext>
            </a:extLst>
          </p:cNvPr>
          <p:cNvSpPr txBox="1"/>
          <p:nvPr/>
        </p:nvSpPr>
        <p:spPr>
          <a:xfrm>
            <a:off x="3069211" y="5514126"/>
            <a:ext cx="6923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" name="Picture 2" descr="3d business man presenting concept of agenda. White background ,  #sponsored, #presenting, #man, #business, #concept, #ba… | Sculpture  lessons, Business man, Concept">
            <a:extLst>
              <a:ext uri="{FF2B5EF4-FFF2-40B4-BE49-F238E27FC236}">
                <a16:creationId xmlns:a16="http://schemas.microsoft.com/office/drawing/2014/main" id="{702F97A3-6CB3-7D0D-715E-F94B50738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7" y="1110936"/>
            <a:ext cx="5357639" cy="5206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3527E602-212D-8651-1485-357D354DF9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3614679"/>
              </p:ext>
            </p:extLst>
          </p:nvPr>
        </p:nvGraphicFramePr>
        <p:xfrm>
          <a:off x="6783368" y="1582847"/>
          <a:ext cx="2770965" cy="577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9F866C72-59EB-3E1C-B047-B63A4BD02F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3774959"/>
              </p:ext>
            </p:extLst>
          </p:nvPr>
        </p:nvGraphicFramePr>
        <p:xfrm>
          <a:off x="6539989" y="606996"/>
          <a:ext cx="3377383" cy="686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DF27BE99-E8C7-935C-5028-F9CC308FDA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6297469"/>
              </p:ext>
            </p:extLst>
          </p:nvPr>
        </p:nvGraphicFramePr>
        <p:xfrm>
          <a:off x="6633823" y="2420488"/>
          <a:ext cx="3377383" cy="6715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FB84B7BC-B283-B08F-DC0C-C3772CB0CE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7564221"/>
              </p:ext>
            </p:extLst>
          </p:nvPr>
        </p:nvGraphicFramePr>
        <p:xfrm>
          <a:off x="6633823" y="3402366"/>
          <a:ext cx="3394953" cy="648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C073B4B1-7A82-9C88-D7F6-79F49A18A4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5467520"/>
              </p:ext>
            </p:extLst>
          </p:nvPr>
        </p:nvGraphicFramePr>
        <p:xfrm>
          <a:off x="6668134" y="4382725"/>
          <a:ext cx="3377383" cy="648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783939AF-C37A-BF20-22ED-326B88426A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9426243"/>
              </p:ext>
            </p:extLst>
          </p:nvPr>
        </p:nvGraphicFramePr>
        <p:xfrm>
          <a:off x="6531204" y="1438462"/>
          <a:ext cx="3394954" cy="726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712A1949-104F-9668-4B27-994CE32BC492}"/>
              </a:ext>
            </a:extLst>
          </p:cNvPr>
          <p:cNvGrpSpPr/>
          <p:nvPr/>
        </p:nvGrpSpPr>
        <p:grpSpPr>
          <a:xfrm>
            <a:off x="6633823" y="5275153"/>
            <a:ext cx="3411694" cy="686251"/>
            <a:chOff x="0" y="13343"/>
            <a:chExt cx="3394954" cy="69264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0EB9A43-5279-9FAE-799F-0BD47E15AA68}"/>
                </a:ext>
              </a:extLst>
            </p:cNvPr>
            <p:cNvSpPr/>
            <p:nvPr/>
          </p:nvSpPr>
          <p:spPr>
            <a:xfrm>
              <a:off x="0" y="13343"/>
              <a:ext cx="3394954" cy="692640"/>
            </a:xfrm>
            <a:prstGeom prst="round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99443B4-1E5E-2ADB-2539-3B1EA99E51FE}"/>
                </a:ext>
              </a:extLst>
            </p:cNvPr>
            <p:cNvSpPr txBox="1"/>
            <p:nvPr/>
          </p:nvSpPr>
          <p:spPr>
            <a:xfrm>
              <a:off x="33812" y="47153"/>
              <a:ext cx="3327330" cy="56463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b="1" kern="1200" dirty="0">
                  <a:solidFill>
                    <a:schemeClr val="bg1"/>
                  </a:solidFill>
                </a:rPr>
                <a:t>        MODULES IDENTIFIED &amp; </a:t>
              </a:r>
              <a:r>
                <a:rPr lang="en-US" b="1" i="0" dirty="0">
                  <a:solidFill>
                    <a:schemeClr val="bg1"/>
                  </a:solidFill>
                  <a:effectLst/>
                </a:rPr>
                <a:t>DESCRIPTION</a:t>
              </a:r>
              <a:endParaRPr lang="en-IN" b="1" kern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5" name="Picture 2" descr="3d business man presenting concept of agenda. White background ,  #sponsored, #presenting, #man, #business, #concept, #ba… | Sculpture  lessons, Business man, Concept">
            <a:extLst>
              <a:ext uri="{FF2B5EF4-FFF2-40B4-BE49-F238E27FC236}">
                <a16:creationId xmlns:a16="http://schemas.microsoft.com/office/drawing/2014/main" id="{CA58268E-0574-49A4-A4F4-CC7057B9D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4772"/>
            <a:ext cx="5357639" cy="5206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069952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73A6E53-10B4-7FE1-834D-1033CD19E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1999240"/>
              </p:ext>
            </p:extLst>
          </p:nvPr>
        </p:nvGraphicFramePr>
        <p:xfrm>
          <a:off x="441433" y="451945"/>
          <a:ext cx="7447508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EFFA2C9-51C3-121E-D562-B6FC37502AA3}"/>
              </a:ext>
            </a:extLst>
          </p:cNvPr>
          <p:cNvSpPr txBox="1"/>
          <p:nvPr/>
        </p:nvSpPr>
        <p:spPr>
          <a:xfrm>
            <a:off x="306036" y="1536174"/>
            <a:ext cx="1133015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Limited research on combining evolutionary and traditional control approaches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Lack of seamless integration between different navigation methodologies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Need for unified frameworks that leverage multiple approaches' strengths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Real-time processing constraints in complex environments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Integration complexity between different approaches</a:t>
            </a:r>
          </a:p>
        </p:txBody>
      </p:sp>
    </p:spTree>
    <p:extLst>
      <p:ext uri="{BB962C8B-B14F-4D97-AF65-F5344CB8AC3E}">
        <p14:creationId xmlns:p14="http://schemas.microsoft.com/office/powerpoint/2010/main" val="1377604983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643EC5-3C49-4C12-9DDB-E7E77DCA4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723" y="1523835"/>
            <a:ext cx="10844200" cy="3810330"/>
          </a:xfrm>
          <a:prstGeom prst="rect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AFD0049-1CD9-4F62-AAB0-D3CB0E26F1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0446753"/>
              </p:ext>
            </p:extLst>
          </p:nvPr>
        </p:nvGraphicFramePr>
        <p:xfrm>
          <a:off x="-2059720" y="434016"/>
          <a:ext cx="5699391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5917735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ank You Word Art Images - Free Download on Freepik">
            <a:extLst>
              <a:ext uri="{FF2B5EF4-FFF2-40B4-BE49-F238E27FC236}">
                <a16:creationId xmlns:a16="http://schemas.microsoft.com/office/drawing/2014/main" id="{2EF4BB87-50E7-7F17-8A59-F5C166539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372" y="1202943"/>
            <a:ext cx="8219090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6518961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A1B96E3-CD63-E44F-2F44-D29A5F0D89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8187735"/>
              </p:ext>
            </p:extLst>
          </p:nvPr>
        </p:nvGraphicFramePr>
        <p:xfrm>
          <a:off x="479408" y="444088"/>
          <a:ext cx="3385634" cy="64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437F39-96DB-3452-AFAB-5CF39B65889C}"/>
              </a:ext>
            </a:extLst>
          </p:cNvPr>
          <p:cNvSpPr txBox="1"/>
          <p:nvPr/>
        </p:nvSpPr>
        <p:spPr>
          <a:xfrm>
            <a:off x="681797" y="1318022"/>
            <a:ext cx="10654696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The primary objective is to create a navigation system capable of self-driving on virtual environment. This involves: 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Implementing </a:t>
            </a:r>
            <a:r>
              <a:rPr lang="en-US" sz="2400" b="1" dirty="0"/>
              <a:t>Behavioral Cloning </a:t>
            </a:r>
            <a:r>
              <a:rPr lang="en-US" sz="2400" dirty="0"/>
              <a:t>to replicate human-like driving behavior, enabling smooth and natural vehicle operation.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Developing </a:t>
            </a:r>
            <a:r>
              <a:rPr lang="en-US" sz="2400" b="1" dirty="0"/>
              <a:t>Path Planning </a:t>
            </a:r>
            <a:r>
              <a:rPr lang="en-US" sz="2400" dirty="0"/>
              <a:t>techniques to ensure structured and safe navigation through various road networks.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Utilizing the </a:t>
            </a:r>
            <a:r>
              <a:rPr lang="en-US" sz="2400" b="1" dirty="0"/>
              <a:t>NEAT algorithm </a:t>
            </a:r>
            <a:r>
              <a:rPr lang="en-US" sz="2400" dirty="0"/>
              <a:t>for evolutionary adaptation, allowing the system to improve over time and adapt to diverse driving conditions. </a:t>
            </a:r>
            <a:endParaRPr lang="en-US" sz="2200" b="1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20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509923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A1B96E3-CD63-E44F-2F44-D29A5F0D89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8603193"/>
              </p:ext>
            </p:extLst>
          </p:nvPr>
        </p:nvGraphicFramePr>
        <p:xfrm>
          <a:off x="479408" y="444088"/>
          <a:ext cx="3385634" cy="64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437F39-96DB-3452-AFAB-5CF39B65889C}"/>
              </a:ext>
            </a:extLst>
          </p:cNvPr>
          <p:cNvSpPr txBox="1"/>
          <p:nvPr/>
        </p:nvSpPr>
        <p:spPr>
          <a:xfrm>
            <a:off x="681797" y="1318022"/>
            <a:ext cx="10654696" cy="5232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Real-Time Sensor Fusion and Data Processing </a:t>
            </a:r>
          </a:p>
          <a:p>
            <a:r>
              <a:rPr lang="en-US" sz="2400" dirty="0"/>
              <a:t>The system must process and integrate data from multiple sensors, such as radar, LiDAR, and cameras, in real time to ensure accurate perception and decision-making. 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Environmental Adaptation and Decision-Making </a:t>
            </a:r>
          </a:p>
          <a:p>
            <a:r>
              <a:rPr lang="en-US" sz="2400" dirty="0"/>
              <a:t>Adapting to dynamic road scenarios, including unpredictable traffic behavior and varying environmental conditions like weather and lighting, is critical for reliable navigation. 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Robust Testing and Performance Consistency</a:t>
            </a:r>
          </a:p>
          <a:p>
            <a:r>
              <a:rPr lang="en-US" sz="2400" dirty="0"/>
              <a:t>Developing a realistic simulation environment for testing and ensuring the system performs consistently across diverse scenarios and road networks is essential for safety and effectiveness.  </a:t>
            </a:r>
            <a:endParaRPr lang="en-US" sz="2200" b="1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20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48291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A1B96E3-CD63-E44F-2F44-D29A5F0D89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163975"/>
              </p:ext>
            </p:extLst>
          </p:nvPr>
        </p:nvGraphicFramePr>
        <p:xfrm>
          <a:off x="479408" y="444088"/>
          <a:ext cx="3385634" cy="64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437F39-96DB-3452-AFAB-5CF39B65889C}"/>
              </a:ext>
            </a:extLst>
          </p:cNvPr>
          <p:cNvSpPr txBox="1"/>
          <p:nvPr/>
        </p:nvSpPr>
        <p:spPr>
          <a:xfrm>
            <a:off x="681797" y="1318022"/>
            <a:ext cx="1065469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Create sophisticated car racing simulation environment using </a:t>
            </a:r>
            <a:r>
              <a:rPr lang="en-US" sz="2400" dirty="0" err="1"/>
              <a:t>Pygame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Implement physics-based vehicle dynamics modeling.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Design real-time collision detection systems.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Develop comprehensive sensor simulation framework.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Build visualization tools for real-time monitoring</a:t>
            </a:r>
            <a:endParaRPr lang="en-IN" sz="220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255250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A1B96E3-CD63-E44F-2F44-D29A5F0D89D4}"/>
              </a:ext>
            </a:extLst>
          </p:cNvPr>
          <p:cNvGraphicFramePr/>
          <p:nvPr/>
        </p:nvGraphicFramePr>
        <p:xfrm>
          <a:off x="479408" y="444088"/>
          <a:ext cx="3385634" cy="64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437F39-96DB-3452-AFAB-5CF39B65889C}"/>
              </a:ext>
            </a:extLst>
          </p:cNvPr>
          <p:cNvSpPr txBox="1"/>
          <p:nvPr/>
        </p:nvSpPr>
        <p:spPr>
          <a:xfrm>
            <a:off x="681797" y="1318022"/>
            <a:ext cx="1065469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Create sophisticated car racing simulation environment using </a:t>
            </a:r>
            <a:r>
              <a:rPr lang="en-US" sz="2400" dirty="0" err="1"/>
              <a:t>Pygame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Implement physics-based vehicle dynamics modeling.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Design real-time collision detection systems.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Develop comprehensive sensor simulation framework.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Build visualization tools for real-time monitoring</a:t>
            </a:r>
            <a:endParaRPr lang="en-IN" sz="220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5243824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73A6E53-10B4-7FE1-834D-1033CD19E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9177252"/>
              </p:ext>
            </p:extLst>
          </p:nvPr>
        </p:nvGraphicFramePr>
        <p:xfrm>
          <a:off x="441433" y="451945"/>
          <a:ext cx="7447508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EFFA2C9-51C3-121E-D562-B6FC37502AA3}"/>
              </a:ext>
            </a:extLst>
          </p:cNvPr>
          <p:cNvSpPr txBox="1"/>
          <p:nvPr/>
        </p:nvSpPr>
        <p:spPr>
          <a:xfrm>
            <a:off x="306036" y="1536174"/>
            <a:ext cx="1133015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var(--font-fk-grotesk)"/>
              </a:rPr>
              <a:t>C</a:t>
            </a:r>
            <a:r>
              <a:rPr lang="en-US" sz="2400" b="0" i="0" dirty="0">
                <a:effectLst/>
                <a:latin typeface="__fkGroteskNeue_598ab8"/>
              </a:rPr>
              <a:t>ore Performance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Metrics Speed and acceleration measurement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Lane keeping accuracy</a:t>
            </a:r>
            <a:endParaRPr lang="en-US" sz="2400" dirty="0">
              <a:latin typeface="var(--font-berkeley-mono)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Obstacle avoidance capabilities</a:t>
            </a:r>
            <a:endParaRPr lang="en-US" sz="2400" dirty="0">
              <a:latin typeface="var(--font-berkeley-mono)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Number of manual takeovers required</a:t>
            </a:r>
            <a:endParaRPr lang="en-US" sz="2400" dirty="0">
              <a:latin typeface="var(--font-berkeley-mono)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Total driving mileage covered</a:t>
            </a:r>
            <a:endParaRPr lang="en-US" sz="2400" dirty="0">
              <a:latin typeface="var(--font-berkeley-mono)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Number of accidents/incidents</a:t>
            </a:r>
            <a:endParaRPr lang="en-US" sz="2400" b="0" i="0" u="none" strike="noStrike" dirty="0">
              <a:effectLst/>
              <a:latin typeface="var(--font-berkeley-mono)"/>
              <a:hlinkClick r:id="rId8"/>
            </a:endParaRPr>
          </a:p>
          <a:p>
            <a:r>
              <a:rPr lang="en-US" sz="2400" b="0" i="0" dirty="0">
                <a:effectLst/>
                <a:latin typeface="__fkGroteskNeue_598ab8"/>
              </a:rPr>
              <a:t>Advanced Metrics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Anthropomorphic index (comparing to human driving behavior)</a:t>
            </a:r>
            <a:endParaRPr lang="en-US" sz="2400" b="0" i="0" u="none" strike="noStrike" dirty="0">
              <a:effectLst/>
              <a:latin typeface="var(--font-berkeley-mono)"/>
              <a:hlinkClick r:id="rId8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Collision avoidance index in dangerous scenarios</a:t>
            </a:r>
            <a:endParaRPr lang="en-US" sz="2400" b="0" i="0" u="none" strike="noStrike" dirty="0">
              <a:effectLst/>
              <a:latin typeface="var(--font-berkeley-mono)"/>
              <a:hlinkClick r:id="rId8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Hardware performance metrics (sensors, actuators)</a:t>
            </a:r>
            <a:endParaRPr lang="en-US" sz="2400" b="0" i="0" u="none" strike="noStrike" dirty="0">
              <a:effectLst/>
              <a:latin typeface="var(--font-berkeley-mono)"/>
              <a:hlinkClick r:id="rId9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Software performance indicators</a:t>
            </a:r>
            <a:endParaRPr lang="en-US" sz="2400" b="0" i="0" u="none" strike="noStrike" dirty="0">
              <a:effectLst/>
              <a:latin typeface="var(--font-berkeley-mono)"/>
              <a:hlinkClick r:id="rId9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0" i="0" dirty="0">
                <a:effectLst/>
                <a:latin typeface="__fkGroteskNeue_598ab8"/>
              </a:rPr>
              <a:t>Environmental adaptability measures</a:t>
            </a:r>
          </a:p>
        </p:txBody>
      </p:sp>
    </p:spTree>
    <p:extLst>
      <p:ext uri="{BB962C8B-B14F-4D97-AF65-F5344CB8AC3E}">
        <p14:creationId xmlns:p14="http://schemas.microsoft.com/office/powerpoint/2010/main" val="523701624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FA63026-5B32-FAD6-1A2E-53999A1CB102}"/>
              </a:ext>
            </a:extLst>
          </p:cNvPr>
          <p:cNvGrpSpPr/>
          <p:nvPr/>
        </p:nvGrpSpPr>
        <p:grpSpPr>
          <a:xfrm>
            <a:off x="394136" y="264400"/>
            <a:ext cx="3767961" cy="569531"/>
            <a:chOff x="0" y="7621"/>
            <a:chExt cx="3331780" cy="56953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DD40E2F-8F34-BC65-AD36-5A7F436D2769}"/>
                </a:ext>
              </a:extLst>
            </p:cNvPr>
            <p:cNvSpPr/>
            <p:nvPr/>
          </p:nvSpPr>
          <p:spPr>
            <a:xfrm>
              <a:off x="0" y="7621"/>
              <a:ext cx="3331780" cy="569531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2349F598-C835-8527-9BEF-98C2444B1487}"/>
                </a:ext>
              </a:extLst>
            </p:cNvPr>
            <p:cNvSpPr txBox="1"/>
            <p:nvPr/>
          </p:nvSpPr>
          <p:spPr>
            <a:xfrm>
              <a:off x="27802" y="35423"/>
              <a:ext cx="3276176" cy="51392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0" lvl="0" indent="0" algn="l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400" b="1" kern="1200" dirty="0"/>
                <a:t> LITERATURE REVIEW</a:t>
              </a:r>
              <a:endParaRPr lang="en-IN" sz="2400" kern="1200" dirty="0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A258E98-A34F-6C02-C780-A998175F4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734801"/>
              </p:ext>
            </p:extLst>
          </p:nvPr>
        </p:nvGraphicFramePr>
        <p:xfrm>
          <a:off x="259975" y="1097343"/>
          <a:ext cx="11672049" cy="503757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25574">
                  <a:extLst>
                    <a:ext uri="{9D8B030D-6E8A-4147-A177-3AD203B41FA5}">
                      <a16:colId xmlns:a16="http://schemas.microsoft.com/office/drawing/2014/main" val="120175748"/>
                    </a:ext>
                  </a:extLst>
                </a:gridCol>
                <a:gridCol w="2296655">
                  <a:extLst>
                    <a:ext uri="{9D8B030D-6E8A-4147-A177-3AD203B41FA5}">
                      <a16:colId xmlns:a16="http://schemas.microsoft.com/office/drawing/2014/main" val="80595945"/>
                    </a:ext>
                  </a:extLst>
                </a:gridCol>
                <a:gridCol w="2407948">
                  <a:extLst>
                    <a:ext uri="{9D8B030D-6E8A-4147-A177-3AD203B41FA5}">
                      <a16:colId xmlns:a16="http://schemas.microsoft.com/office/drawing/2014/main" val="2211243082"/>
                    </a:ext>
                  </a:extLst>
                </a:gridCol>
                <a:gridCol w="3454760">
                  <a:extLst>
                    <a:ext uri="{9D8B030D-6E8A-4147-A177-3AD203B41FA5}">
                      <a16:colId xmlns:a16="http://schemas.microsoft.com/office/drawing/2014/main" val="1246136166"/>
                    </a:ext>
                  </a:extLst>
                </a:gridCol>
                <a:gridCol w="2787112">
                  <a:extLst>
                    <a:ext uri="{9D8B030D-6E8A-4147-A177-3AD203B41FA5}">
                      <a16:colId xmlns:a16="http://schemas.microsoft.com/office/drawing/2014/main" val="3119449457"/>
                    </a:ext>
                  </a:extLst>
                </a:gridCol>
              </a:tblGrid>
              <a:tr h="523476"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 err="1"/>
                        <a:t>S.No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TITLE(YEAR)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TECHNOLOGY USED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PROBLEM SOLVED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31958"/>
                  </a:ext>
                </a:extLst>
              </a:tr>
              <a:tr h="2089382"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  <a:ea typeface="Verdana" panose="020B0604030504040204" pitchFamily="34" charset="0"/>
                        </a:rPr>
                        <a:t>Vehicle-in-Virtual-Environment (VVE) Method for Autonomous Driving System Development, Evaluation and Demonstration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utilizes the Vehicle-in-Virtual-Environment (VVE) method for autonomous driving system development and testing.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It addresses the safety, cost, and inefficiency issues of testing autonomous vehicles on public roads.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The VVE method provides a safer, more efficient, and cost-effective approach to test autonomous driving functions in realistic yet controlled scenarios.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9003688"/>
                  </a:ext>
                </a:extLst>
              </a:tr>
              <a:tr h="2424713"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ea typeface="Verdana" panose="020B0604030504040204" pitchFamily="34" charset="0"/>
                        </a:rPr>
                        <a:t>Fast and accurate object detector for autonomous driving based on improved YOLOv5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dirty="0">
                          <a:latin typeface="+mn-lt"/>
                        </a:rPr>
                        <a:t>The paper utilizes an improved YOLOv5 algorithm enhanced by structural re-parameterization and neural architecture search.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15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It addresses the low detection accuracy of small vehicles and pedestrians in complex traffic environments.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The proposed model significantly improves detection accuracy and processing speed, making it a promising solution for autonomous driving applications.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024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1493210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A258E98-A34F-6C02-C780-A998175F4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61028"/>
              </p:ext>
            </p:extLst>
          </p:nvPr>
        </p:nvGraphicFramePr>
        <p:xfrm>
          <a:off x="0" y="0"/>
          <a:ext cx="12191998" cy="685799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57897">
                  <a:extLst>
                    <a:ext uri="{9D8B030D-6E8A-4147-A177-3AD203B41FA5}">
                      <a16:colId xmlns:a16="http://schemas.microsoft.com/office/drawing/2014/main" val="120175748"/>
                    </a:ext>
                  </a:extLst>
                </a:gridCol>
                <a:gridCol w="2398962">
                  <a:extLst>
                    <a:ext uri="{9D8B030D-6E8A-4147-A177-3AD203B41FA5}">
                      <a16:colId xmlns:a16="http://schemas.microsoft.com/office/drawing/2014/main" val="80595945"/>
                    </a:ext>
                  </a:extLst>
                </a:gridCol>
                <a:gridCol w="2515214">
                  <a:extLst>
                    <a:ext uri="{9D8B030D-6E8A-4147-A177-3AD203B41FA5}">
                      <a16:colId xmlns:a16="http://schemas.microsoft.com/office/drawing/2014/main" val="2211243082"/>
                    </a:ext>
                  </a:extLst>
                </a:gridCol>
                <a:gridCol w="3608657">
                  <a:extLst>
                    <a:ext uri="{9D8B030D-6E8A-4147-A177-3AD203B41FA5}">
                      <a16:colId xmlns:a16="http://schemas.microsoft.com/office/drawing/2014/main" val="1246136166"/>
                    </a:ext>
                  </a:extLst>
                </a:gridCol>
                <a:gridCol w="2911268">
                  <a:extLst>
                    <a:ext uri="{9D8B030D-6E8A-4147-A177-3AD203B41FA5}">
                      <a16:colId xmlns:a16="http://schemas.microsoft.com/office/drawing/2014/main" val="3119449457"/>
                    </a:ext>
                  </a:extLst>
                </a:gridCol>
              </a:tblGrid>
              <a:tr h="431522"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 err="1"/>
                        <a:t>S.No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TITLE(YEAR)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TECHNOLOGY USED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PROBLEM SOLVED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 algn="ctr">
                        <a:spcBef>
                          <a:spcPts val="10"/>
                        </a:spcBef>
                        <a:spcAft>
                          <a:spcPts val="10"/>
                        </a:spcAft>
                      </a:pPr>
                      <a:r>
                        <a:rPr lang="en-IN" sz="1800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31958"/>
                  </a:ext>
                </a:extLst>
              </a:tr>
              <a:tr h="2016444"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  <a:ea typeface="Verdana" panose="020B0604030504040204" pitchFamily="34" charset="0"/>
                        </a:rPr>
                        <a:t>Real-Time Object Detection Performance of YOLOv8 Models for Self-Driving Cars in a Mixed Traffic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utilizes the YOLOv8 deep learning framework for real-time object detection.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It addresses the challenges of accurately detecting objects in mixed traffic environments for self-driving cars.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The study concludes that YOLOv8 demonstrates robust performance, particularly YOLOv8x, but highlights the need for further improvements to handle complex scenarios effectively.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9003688"/>
                  </a:ext>
                </a:extLst>
              </a:tr>
              <a:tr h="2325035"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  <a:ea typeface="Verdana" panose="020B0604030504040204" pitchFamily="34" charset="0"/>
                        </a:rPr>
                        <a:t>An improved lightweight small object detection framework applied to real-time autonomous driving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dirty="0">
                          <a:latin typeface="+mn-lt"/>
                        </a:rPr>
                        <a:t>The paper utilizes an improved YOLOv5 model with architectural modifications and kernel pruning techniques for small object detection.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15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It addresses the challenge of accurately detecting small objects, such as traffic signs and lights, in autonomous driving environments.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The proposed framework significantly enhances detection accuracy and speed while minimizing computational complexity, making it suitable for real-time applications in autonomous vehicles.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024086"/>
                  </a:ext>
                </a:extLst>
              </a:tr>
              <a:tr h="2084996"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IN" sz="1600" dirty="0">
                          <a:latin typeface="+mn-lt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ea typeface="Verdana" panose="020B0604030504040204" pitchFamily="34" charset="0"/>
                        </a:rPr>
                        <a:t>Multi-Modal 3D Object Detection in Autonomous Driving: A Survey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focuses on multi-modal sensor fusion, specifically integrating camera and LiDAR data for 3D object detection in autonomous driving.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latin typeface="+mn-lt"/>
                        </a:rPr>
                        <a:t>It addresses the challenges of effectively fusing diverse sensor inputs to enhance perception accuracy in complex driving environments.</a:t>
                      </a:r>
                      <a:endParaRPr lang="en-IN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00000"/>
                        </a:lnSpc>
                        <a:spcBef>
                          <a:spcPts val="50"/>
                        </a:spcBef>
                        <a:spcAft>
                          <a:spcPts val="50"/>
                        </a:spcAft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The survey highlights the evolution of fusion techniques and emphasizes the need for continued research to overcome existing challenges in multi-modal 3D object detection.</a:t>
                      </a:r>
                      <a:endParaRPr lang="en-IN" sz="160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293931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5620546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8623</TotalTime>
  <Words>1857</Words>
  <Application>Microsoft Office PowerPoint</Application>
  <PresentationFormat>Widescreen</PresentationFormat>
  <Paragraphs>253</Paragraphs>
  <Slides>22</Slides>
  <Notes>12</Notes>
  <HiddenSlides>6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맑은 고딕</vt:lpstr>
      <vt:lpstr>__fkGroteskNeue_598ab8</vt:lpstr>
      <vt:lpstr>Arial</vt:lpstr>
      <vt:lpstr>Calibri</vt:lpstr>
      <vt:lpstr>Calibri Light</vt:lpstr>
      <vt:lpstr>Times</vt:lpstr>
      <vt:lpstr>var(--font-berkeley-mono)</vt:lpstr>
      <vt:lpstr>var(--font-fk-grotesk)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vinayak singh</cp:lastModifiedBy>
  <cp:revision>346</cp:revision>
  <dcterms:created xsi:type="dcterms:W3CDTF">2019-04-06T05:20:47Z</dcterms:created>
  <dcterms:modified xsi:type="dcterms:W3CDTF">2025-03-30T10:30:34Z</dcterms:modified>
</cp:coreProperties>
</file>

<file path=docProps/thumbnail.jpeg>
</file>